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Lst>
  <p:sldSz cy="5143500" cx="9144000"/>
  <p:notesSz cx="6858000" cy="9144000"/>
  <p:embeddedFontLst>
    <p:embeddedFont>
      <p:font typeface="Nunito"/>
      <p:regular r:id="rId71"/>
      <p:bold r:id="rId72"/>
      <p:italic r:id="rId73"/>
      <p:boldItalic r:id="rId74"/>
    </p:embeddedFont>
    <p:embeddedFont>
      <p:font typeface="Maven Pro"/>
      <p:regular r:id="rId75"/>
      <p:bold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CB68BB30-D93A-452B-BE3B-93786401401F}">
  <a:tblStyle styleId="{CB68BB30-D93A-452B-BE3B-93786401401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Nunito-italic.fntdata"/><Relationship Id="rId72" Type="http://schemas.openxmlformats.org/officeDocument/2006/relationships/font" Target="fonts/Nunito-bold.fntdata"/><Relationship Id="rId31" Type="http://schemas.openxmlformats.org/officeDocument/2006/relationships/slide" Target="slides/slide25.xml"/><Relationship Id="rId75" Type="http://schemas.openxmlformats.org/officeDocument/2006/relationships/font" Target="fonts/MavenPro-regular.fntdata"/><Relationship Id="rId30" Type="http://schemas.openxmlformats.org/officeDocument/2006/relationships/slide" Target="slides/slide24.xml"/><Relationship Id="rId74" Type="http://schemas.openxmlformats.org/officeDocument/2006/relationships/font" Target="fonts/Nunito-boldItalic.fntdata"/><Relationship Id="rId33" Type="http://schemas.openxmlformats.org/officeDocument/2006/relationships/slide" Target="slides/slide27.xml"/><Relationship Id="rId32" Type="http://schemas.openxmlformats.org/officeDocument/2006/relationships/slide" Target="slides/slide26.xml"/><Relationship Id="rId76" Type="http://schemas.openxmlformats.org/officeDocument/2006/relationships/font" Target="fonts/MavenPro-bold.fnt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Nunito-regular.fntdata"/><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iology.stackexchange.com/questions/9913/why-do-type-ii-restriction-endonucleases-cleave-at-palindromic-sequences" TargetMode="External"/><Relationship Id="rId3" Type="http://schemas.openxmlformats.org/officeDocument/2006/relationships/hyperlink" Target="http://2014.igem.org/wiki/images/b/b5/Wageningen_UR_protocols_Site_Directed_Mutagenesis.pdf"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itesizebio.com/384/the-basics-how-phenol-extraction-works/" TargetMode="External"/><Relationship Id="rId3" Type="http://schemas.openxmlformats.org/officeDocument/2006/relationships/hyperlink" Target="https://www.wikiwand.com/en/Nucleic_acid_quantitation"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bio.brandeis.edu/classes/biochem104/DNA_lecture.pdf" TargetMode="External"/><Relationship Id="rId3" Type="http://schemas.openxmlformats.org/officeDocument/2006/relationships/hyperlink" Target="https://www.ncbi.nlm.nih.gov/pmc/articles/PMC1360284/"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fCd6B5HRaZ8"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addgene.org/plasmids-101-how-to-verify-your-plasmid" TargetMode="External"/><Relationship Id="rId3" Type="http://schemas.openxmlformats.org/officeDocument/2006/relationships/hyperlink" Target="https://blog.addgene.org/plasmids-101-colony-pcr"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iology.stackexchange.com/questions/9913/why-do-type-ii-restriction-endonucleases-cleave-at-palindromic-sequences"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addgene.org/plasmids-101-restriction-cloning"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io-rad-antibodies.com/an-introduction-to-elisa.html" TargetMode="External"/><Relationship Id="rId3" Type="http://schemas.openxmlformats.org/officeDocument/2006/relationships/hyperlink" Target="https://www.wikiwand.com/en/Polyclonal_antibodies"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addgene.org/plasmids-101-restriction-cloning"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See Albert’s Chapter 8, Lehninger’s Chapter 9, Weaver Chapter 4-5</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Below were some of my notes in organizing this lecture; i’ll leave them here in case someone finds them useful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Questions:</a:t>
            </a:r>
            <a:endParaRPr/>
          </a:p>
          <a:p>
            <a:pPr indent="0" lvl="0" marL="0" rtl="0" algn="l">
              <a:spcBef>
                <a:spcPts val="0"/>
              </a:spcBef>
              <a:spcAft>
                <a:spcPts val="0"/>
              </a:spcAft>
              <a:buNone/>
            </a:pPr>
            <a:r>
              <a:rPr lang="en"/>
              <a:t>If the site is GA_T__, what is the full sequence of the site?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the sequence is ANANA?</a:t>
            </a:r>
            <a:endParaRPr/>
          </a:p>
          <a:p>
            <a:pPr indent="0" lvl="0" marL="0" rtl="0" algn="l">
              <a:spcBef>
                <a:spcPts val="0"/>
              </a:spcBef>
              <a:spcAft>
                <a:spcPts val="0"/>
              </a:spcAft>
              <a:buNone/>
            </a:pPr>
            <a:r>
              <a:rPr lang="en"/>
              <a:t>If the sequence is ANANA, what is the expected number found in something (N is G or C), when the proportion of AT is 40%?</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accent5"/>
                </a:solidFill>
                <a:hlinkClick r:id="rId2"/>
              </a:rPr>
              <a:t>https://biology.stackexchange.com/questions/9913/why-do-type-ii-restriction-endonucleases-cleave-at-palindromic-sequences</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Plasmids can’t have same ori, since they would be regulated the same way and compete for growth (one would outcompete the other). BACs are basically just plasmids but with better ori, so that it maintains a low copy number. Also, BACs have the </a:t>
            </a:r>
            <a:r>
              <a:rPr i="1" lang="en"/>
              <a:t>par </a:t>
            </a:r>
            <a:r>
              <a:rPr lang="en"/>
              <a:t>gene, derived from F plasmids, which ensures the even distribution of BACs into the two daughter cells despite low copy number</a:t>
            </a:r>
            <a:endParaRPr/>
          </a:p>
          <a:p>
            <a:pPr indent="0" lvl="0" marL="0" rtl="0" algn="l">
              <a:spcBef>
                <a:spcPts val="0"/>
              </a:spcBef>
              <a:spcAft>
                <a:spcPts val="0"/>
              </a:spcAft>
              <a:buNone/>
            </a:pPr>
            <a:br>
              <a:rPr lang="en"/>
            </a:br>
            <a:r>
              <a:rPr lang="en"/>
              <a:t>(Tetracycline blocks aminoacyl tRNA attachment to ribosome; it binds to ribosome</a:t>
            </a:r>
            <a:endParaRPr/>
          </a:p>
          <a:p>
            <a:pPr indent="0" lvl="0" marL="0" rtl="0" algn="l">
              <a:spcBef>
                <a:spcPts val="0"/>
              </a:spcBef>
              <a:spcAft>
                <a:spcPts val="0"/>
              </a:spcAft>
              <a:buNone/>
            </a:pPr>
            <a:r>
              <a:rPr lang="en"/>
              <a:t>ampicillin is like penicillin!</a:t>
            </a:r>
            <a:endParaRPr/>
          </a:p>
          <a:p>
            <a:pPr indent="0" lvl="0" marL="0" rtl="0" algn="l">
              <a:spcBef>
                <a:spcPts val="0"/>
              </a:spcBef>
              <a:spcAft>
                <a:spcPts val="0"/>
              </a:spcAft>
              <a:buNone/>
            </a:pPr>
            <a:r>
              <a:rPr lang="en"/>
              <a:t>Chloramphenicol inhibits peptidyl transferase action)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that YACs are </a:t>
            </a:r>
            <a:r>
              <a:rPr i="1" lang="en"/>
              <a:t>eukaryotic!</a:t>
            </a:r>
            <a:r>
              <a:rPr lang="en"/>
              <a:t> They need centromere, and telomeres, so we can cleverly add those into the circular structure. But then they can help for eukaryotic proteins! Bigger YACs are stabler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List out diffs between bacterial and eukaryotic transcription/translation:</a:t>
            </a:r>
            <a:endParaRPr/>
          </a:p>
          <a:p>
            <a:pPr indent="0" lvl="0" marL="0" rtl="0" algn="l">
              <a:spcBef>
                <a:spcPts val="0"/>
              </a:spcBef>
              <a:spcAft>
                <a:spcPts val="0"/>
              </a:spcAft>
              <a:buNone/>
            </a:pPr>
            <a:r>
              <a:rPr lang="en"/>
              <a:t>(-35 Pribnow and -10 vs TATA, Shine-Dalgarno vs Kozak, </a:t>
            </a:r>
            <a:r>
              <a:rPr lang="en">
                <a:solidFill>
                  <a:srgbClr val="B7B7B7"/>
                </a:solidFill>
              </a:rPr>
              <a:t>sigma factor vs general transcription factors</a:t>
            </a:r>
            <a:r>
              <a:rPr lang="en"/>
              <a:t>, terminator vs polyadenylation sequence? )</a:t>
            </a:r>
            <a:endParaRPr/>
          </a:p>
          <a:p>
            <a:pPr indent="0" lvl="0" marL="0" rtl="0" algn="l">
              <a:spcBef>
                <a:spcPts val="0"/>
              </a:spcBef>
              <a:spcAft>
                <a:spcPts val="0"/>
              </a:spcAft>
              <a:buNone/>
            </a:pPr>
            <a:r>
              <a:rPr lang="en"/>
              <a:t>Proteolysis, covalent modification (glycosylation, lipid addition), intrinsically disordered?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Once we’ve applied a restriction digest to insert the protein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can then use PCR cleverly to see if it was properly inserted.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PCR Problem ideas:</a:t>
            </a:r>
            <a:endParaRPr/>
          </a:p>
          <a:p>
            <a:pPr indent="0" lvl="0" marL="0" rtl="0" algn="l">
              <a:spcBef>
                <a:spcPts val="0"/>
              </a:spcBef>
              <a:spcAft>
                <a:spcPts val="0"/>
              </a:spcAft>
              <a:buNone/>
            </a:pPr>
            <a:r>
              <a:rPr lang="en"/>
              <a:t>Give a function for how many of the modified added restriction sequences there’ll be after x steps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Less cleverly, we could use DNA sequencing methods to check it.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also go on a slight tangent to see how those 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Going into analyzing patterns more, we could also use </a:t>
            </a:r>
            <a:endParaRPr/>
          </a:p>
          <a:p>
            <a:pPr indent="0" lvl="0" marL="0" rtl="0" algn="l">
              <a:spcBef>
                <a:spcPts val="0"/>
              </a:spcBef>
              <a:spcAft>
                <a:spcPts val="0"/>
              </a:spcAft>
              <a:buNone/>
            </a:pPr>
            <a:br>
              <a:rPr lang="en"/>
            </a:br>
            <a:r>
              <a:rPr lang="en"/>
              <a:t>With these expression vectors, we get tons of proteins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9900FF"/>
                </a:solidFill>
              </a:rPr>
              <a:t>Separate above into </a:t>
            </a:r>
            <a:r>
              <a:rPr b="1" lang="en">
                <a:solidFill>
                  <a:srgbClr val="9900FF"/>
                </a:solidFill>
              </a:rPr>
              <a:t>expressing </a:t>
            </a:r>
            <a:r>
              <a:rPr lang="en">
                <a:solidFill>
                  <a:srgbClr val="9900FF"/>
                </a:solidFill>
              </a:rPr>
              <a:t>a specific gene of interest. This is more of a practical focus.</a:t>
            </a:r>
            <a:endParaRPr>
              <a:solidFill>
                <a:srgbClr val="9900FF"/>
              </a:solidFill>
            </a:endParaRPr>
          </a:p>
          <a:p>
            <a:pPr indent="0" lvl="0" marL="0" rtl="0" algn="l">
              <a:spcBef>
                <a:spcPts val="0"/>
              </a:spcBef>
              <a:spcAft>
                <a:spcPts val="0"/>
              </a:spcAft>
              <a:buNone/>
            </a:pPr>
            <a:r>
              <a:rPr lang="en">
                <a:solidFill>
                  <a:srgbClr val="9900FF"/>
                </a:solidFill>
              </a:rPr>
              <a:t>Once we’ve gotten our protein expressed and folded properly, we move on to explore all proteins</a:t>
            </a:r>
            <a:endParaRPr>
              <a:solidFill>
                <a:srgbClr val="9900FF"/>
              </a:solidFill>
            </a:endParaRPr>
          </a:p>
          <a:p>
            <a:pPr indent="0" lvl="0" marL="0" rtl="0" algn="l">
              <a:spcBef>
                <a:spcPts val="0"/>
              </a:spcBef>
              <a:spcAft>
                <a:spcPts val="0"/>
              </a:spcAft>
              <a:buNone/>
            </a:pPr>
            <a:r>
              <a:rPr lang="en">
                <a:solidFill>
                  <a:srgbClr val="9900FF"/>
                </a:solidFill>
              </a:rPr>
              <a:t>————————————————————————</a:t>
            </a:r>
            <a:endParaRPr>
              <a:solidFill>
                <a:srgbClr val="9900FF"/>
              </a:solidFill>
            </a:endParaRPr>
          </a:p>
          <a:p>
            <a:pPr indent="0" lvl="0" marL="0" rtl="0" algn="l">
              <a:spcBef>
                <a:spcPts val="0"/>
              </a:spcBef>
              <a:spcAft>
                <a:spcPts val="0"/>
              </a:spcAft>
              <a:buNone/>
            </a:pPr>
            <a:r>
              <a:rPr lang="en">
                <a:solidFill>
                  <a:srgbClr val="9900FF"/>
                </a:solidFill>
              </a:rPr>
              <a:t>Separate into overall </a:t>
            </a:r>
            <a:r>
              <a:rPr b="1" lang="en">
                <a:solidFill>
                  <a:srgbClr val="9900FF"/>
                </a:solidFill>
              </a:rPr>
              <a:t>analyzing</a:t>
            </a:r>
            <a:r>
              <a:rPr lang="en">
                <a:solidFill>
                  <a:srgbClr val="9900FF"/>
                </a:solidFill>
              </a:rPr>
              <a:t> and understanding of all gene functions </a:t>
            </a:r>
            <a:endParaRPr>
              <a:solidFill>
                <a:srgbClr val="9900FF"/>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We can use the DNA libraries to now categorize tons of different genes</a:t>
            </a:r>
            <a:endParaRPr/>
          </a:p>
          <a:p>
            <a:pPr indent="0" lvl="0" marL="0" rtl="0" algn="l">
              <a:spcBef>
                <a:spcPts val="0"/>
              </a:spcBef>
              <a:spcAft>
                <a:spcPts val="0"/>
              </a:spcAft>
              <a:buNone/>
            </a:pPr>
            <a:r>
              <a:rPr lang="en"/>
              <a:t>cDNA and DNA libraries to analyze the expression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Specifically, rt-qPCR can also be used to </a:t>
            </a:r>
            <a:r>
              <a:rPr b="1" lang="en"/>
              <a:t>quantify</a:t>
            </a:r>
            <a:r>
              <a:rPr lang="en"/>
              <a:t> gene expression in cells (qPCR could quantify the amount in our extraction perhaps)</a:t>
            </a:r>
            <a:endParaRPr/>
          </a:p>
          <a:p>
            <a:pPr indent="0" lvl="0" marL="0" rtl="0" algn="l">
              <a:spcBef>
                <a:spcPts val="0"/>
              </a:spcBef>
              <a:spcAft>
                <a:spcPts val="0"/>
              </a:spcAft>
              <a:buNone/>
            </a:pPr>
            <a:r>
              <a:rPr lang="en"/>
              <a:t>Note the mechanism of fluorescence (</a:t>
            </a:r>
            <a:r>
              <a:rPr i="1" lang="en"/>
              <a:t>quenchers!</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can also </a:t>
            </a:r>
            <a:r>
              <a:rPr b="1" lang="en"/>
              <a:t>purify</a:t>
            </a:r>
            <a:r>
              <a:rPr lang="en"/>
              <a:t> DNA/RNA using minipreps which pipe into the Phenol-Chloroform extraction technique</a:t>
            </a:r>
            <a:endParaRPr/>
          </a:p>
          <a:p>
            <a:pPr indent="0" lvl="0" marL="0" rtl="0" algn="l">
              <a:spcBef>
                <a:spcPts val="0"/>
              </a:spcBef>
              <a:spcAft>
                <a:spcPts val="0"/>
              </a:spcAft>
              <a:buNone/>
            </a:pPr>
            <a:r>
              <a:rPr lang="en"/>
              <a:t>At this point, mention that low pH degrades both of them, but high pH only degrades RNA (alkaline hydrolysis)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that we’ve got the genes we want, how do we get modified proteins?</a:t>
            </a:r>
            <a:endParaRPr/>
          </a:p>
          <a:p>
            <a:pPr indent="0" lvl="0" marL="0" rtl="0" algn="l">
              <a:spcBef>
                <a:spcPts val="0"/>
              </a:spcBef>
              <a:spcAft>
                <a:spcPts val="0"/>
              </a:spcAft>
              <a:buNone/>
            </a:pPr>
            <a:r>
              <a:rPr lang="en"/>
              <a:t>SITE-DIRECTED MUTAGENESIS</a:t>
            </a:r>
            <a:endParaRPr/>
          </a:p>
          <a:p>
            <a:pPr indent="0" lvl="0" marL="0" rtl="0" algn="l">
              <a:spcBef>
                <a:spcPts val="0"/>
              </a:spcBef>
              <a:spcAft>
                <a:spcPts val="0"/>
              </a:spcAft>
              <a:buNone/>
            </a:pPr>
            <a:r>
              <a:rPr lang="en" u="sng">
                <a:solidFill>
                  <a:schemeClr val="hlink"/>
                </a:solidFill>
                <a:hlinkClick r:id="rId3"/>
              </a:rPr>
              <a:t>http://2014.igem.org/wiki/images/b/b5/Wageningen_UR_protocols_Site_Directed_Mutagenesis.pdf</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those mutagenized proteins, how to we </a:t>
            </a:r>
            <a:r>
              <a:rPr b="1" lang="en"/>
              <a:t>purify/quantify</a:t>
            </a:r>
            <a:r>
              <a:rPr lang="en"/>
              <a:t>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could also use microarrays to analyze the overall qualitative pattern of gene expression in cells, and can use green + red dyes to see a visual overlap/distinction between the patterns of two cell/tissue groups.</a:t>
            </a:r>
            <a:endParaRPr/>
          </a:p>
          <a:p>
            <a:pPr indent="0" lvl="0" marL="0" rtl="0" algn="l">
              <a:spcBef>
                <a:spcPts val="0"/>
              </a:spcBef>
              <a:spcAft>
                <a:spcPts val="0"/>
              </a:spcAft>
              <a:buNone/>
            </a:pPr>
            <a:r>
              <a:t/>
            </a:r>
            <a:endParaRPr/>
          </a:p>
          <a:p>
            <a:pPr indent="0" lvl="0" marL="0" rtl="0" algn="l">
              <a:spcBef>
                <a:spcPts val="0"/>
              </a:spcBef>
              <a:spcAft>
                <a:spcPts val="0"/>
              </a:spcAft>
              <a:buNone/>
            </a:pPr>
            <a:r>
              <a:rPr b="1" i="1" lang="en" u="sng"/>
              <a:t>Sort out short tandem repeats, microsatellites, RFLPs</a:t>
            </a:r>
            <a:endParaRPr b="1" i="1" u="sng"/>
          </a:p>
          <a:p>
            <a:pPr indent="0" lvl="0" marL="0" rtl="0" algn="l">
              <a:spcBef>
                <a:spcPts val="0"/>
              </a:spcBef>
              <a:spcAft>
                <a:spcPts val="0"/>
              </a:spcAft>
              <a:buNone/>
            </a:pPr>
            <a:r>
              <a:t/>
            </a:r>
            <a:endParaRPr/>
          </a:p>
          <a:p>
            <a:pPr indent="0" lvl="0" marL="0" rtl="0" algn="l">
              <a:spcBef>
                <a:spcPts val="0"/>
              </a:spcBef>
              <a:spcAft>
                <a:spcPts val="0"/>
              </a:spcAft>
              <a:buNone/>
            </a:pPr>
            <a:r>
              <a:rPr lang="en"/>
              <a:t>Open Reading Frame calculations?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6f3786c837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6f3786c837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Transduction is taking DNA from viruses</a:t>
            </a:r>
            <a:endParaRPr/>
          </a:p>
          <a:p>
            <a:pPr indent="0" lvl="0" marL="0" rtl="0" algn="l">
              <a:spcBef>
                <a:spcPts val="0"/>
              </a:spcBef>
              <a:spcAft>
                <a:spcPts val="0"/>
              </a:spcAft>
              <a:buNone/>
            </a:pPr>
            <a:r>
              <a:rPr lang="en"/>
              <a:t>Conjugation is exchange with other fellow bacteria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6f3786c837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6f3786c837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 if you use yeast, it won’t glycosylate some proteins the same way as humans for example.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6f3786c837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6f3786c837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36518a6d5d88d0bc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36518a6d5d88d0bc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discussed ethanol precipitation in an article I wrote earlier in the year about ethanol and salting out, so check that out!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there are more general ways of DNA/RNA extraction: phenol chloroform extraction, but for sake of time I didn’t include it</a:t>
            </a:r>
            <a:endParaRPr/>
          </a:p>
          <a:p>
            <a:pPr indent="0" lvl="0" marL="0" rtl="0" algn="l">
              <a:spcBef>
                <a:spcPts val="0"/>
              </a:spcBef>
              <a:spcAft>
                <a:spcPts val="0"/>
              </a:spcAft>
              <a:buNone/>
            </a:pPr>
            <a:r>
              <a:rPr lang="en" u="sng">
                <a:solidFill>
                  <a:schemeClr val="hlink"/>
                </a:solidFill>
                <a:hlinkClick r:id="rId2"/>
              </a:rPr>
              <a:t>https://bitesizebio.com/384/the-basics-how-phenol-extraction-works/</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spectrophotometer 260/280 ratio = 2.0 for RNA, 1.8 for DNA</a:t>
            </a:r>
            <a:endParaRPr/>
          </a:p>
          <a:p>
            <a:pPr indent="0" lvl="0" marL="0" rtl="0" algn="l">
              <a:spcBef>
                <a:spcPts val="0"/>
              </a:spcBef>
              <a:spcAft>
                <a:spcPts val="0"/>
              </a:spcAft>
              <a:buNone/>
            </a:pPr>
            <a:r>
              <a:rPr lang="en" u="sng">
                <a:solidFill>
                  <a:schemeClr val="hlink"/>
                </a:solidFill>
                <a:hlinkClick r:id="rId3"/>
              </a:rPr>
              <a:t>https://www.wikiwand.com/en/Nucleic_acid_quantitation</a:t>
            </a:r>
            <a:r>
              <a:rPr lang="en"/>
              <a:t>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6f3786c837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6f3786c83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6f3786c837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6f3786c837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6f3786c83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6f3786c83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6f3786c837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6f3786c837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52c9f8b288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52c9f8b288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52c9f8b288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52c9f8b288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Very interesting exercise:</a:t>
            </a:r>
            <a:endParaRPr/>
          </a:p>
          <a:p>
            <a:pPr indent="0" lvl="0" marL="0" rtl="0" algn="l">
              <a:spcBef>
                <a:spcPts val="0"/>
              </a:spcBef>
              <a:spcAft>
                <a:spcPts val="0"/>
              </a:spcAft>
              <a:buNone/>
            </a:pPr>
            <a:r>
              <a:rPr lang="en"/>
              <a:t>See if you can construct a matrix (markov chain) that represents the transition between the number of DNA strands that are red, green, and black.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many green, red, black will there be after 7 rounds?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6f3786c837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6f3786c837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52c9f8b288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52c9f8b288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an EXCELLENT explanation of base stacking - a must read!!</a:t>
            </a:r>
            <a:endParaRPr/>
          </a:p>
          <a:p>
            <a:pPr indent="0" lvl="0" marL="0" rtl="0" algn="l">
              <a:spcBef>
                <a:spcPts val="0"/>
              </a:spcBef>
              <a:spcAft>
                <a:spcPts val="0"/>
              </a:spcAft>
              <a:buNone/>
            </a:pPr>
            <a:r>
              <a:rPr lang="en" u="sng">
                <a:solidFill>
                  <a:schemeClr val="hlink"/>
                </a:solidFill>
                <a:hlinkClick r:id="rId2"/>
              </a:rPr>
              <a:t>http://www.bio.brandeis.edu/classes/biochem104/DNA_lecture.pdf</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More on base stacking</a:t>
            </a:r>
            <a:endParaRPr/>
          </a:p>
          <a:p>
            <a:pPr indent="0" lvl="0" marL="0" rtl="0" algn="l">
              <a:spcBef>
                <a:spcPts val="0"/>
              </a:spcBef>
              <a:spcAft>
                <a:spcPts val="0"/>
              </a:spcAft>
              <a:buNone/>
            </a:pPr>
            <a:r>
              <a:rPr lang="en" u="sng">
                <a:solidFill>
                  <a:schemeClr val="hlink"/>
                </a:solidFill>
                <a:hlinkClick r:id="rId3"/>
              </a:rPr>
              <a:t>https://www.ncbi.nlm.nih.gov/pmc/articles/PMC1360284/</a:t>
            </a:r>
            <a:r>
              <a:rPr lang="en"/>
              <a:t>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52c9f8b288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52c9f8b288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6f3786c837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6f3786c837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6f4dcb286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6f4dcb286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Sequencing can get quite advanced, but there are good videos such as this one:</a:t>
            </a:r>
            <a:endParaRPr/>
          </a:p>
          <a:p>
            <a:pPr indent="0" lvl="0" marL="0" rtl="0" algn="l">
              <a:spcBef>
                <a:spcPts val="0"/>
              </a:spcBef>
              <a:spcAft>
                <a:spcPts val="0"/>
              </a:spcAft>
              <a:buNone/>
            </a:pPr>
            <a:r>
              <a:rPr lang="en" u="sng">
                <a:solidFill>
                  <a:schemeClr val="hlink"/>
                </a:solidFill>
                <a:hlinkClick r:id="rId2"/>
              </a:rPr>
              <a:t>https://www.youtube.com/watch?v=fCd6B5HRaZ8</a:t>
            </a:r>
            <a:r>
              <a:rPr lang="en"/>
              <a:t>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6fce0b114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6fce0b114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6f3786c837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6f3786c837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6f3786c837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6f3786c837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accent5"/>
                </a:solidFill>
                <a:hlinkClick r:id="rId2"/>
              </a:rPr>
              <a:t>https://blog.addgene.org/plasmids-101-how-to-verify-your-plasmid</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accent5"/>
                </a:solidFill>
                <a:hlinkClick r:id="rId3"/>
              </a:rPr>
              <a:t>https://blog.addgene.org/plasmids-101-colony-pcr</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6f3786c837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6f3786c837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labeled, 3 is </a:t>
            </a:r>
            <a:r>
              <a:rPr i="1" lang="en"/>
              <a:t>orientation-specific</a:t>
            </a:r>
            <a:r>
              <a:rPr lang="en"/>
              <a:t>, which means it will only yield a positive result if the gene is inserted in the correct orientation. Since the whole gene is definitely </a:t>
            </a:r>
            <a:r>
              <a:rPr b="1" lang="en"/>
              <a:t>not</a:t>
            </a:r>
            <a:r>
              <a:rPr lang="en"/>
              <a:t> </a:t>
            </a:r>
            <a:r>
              <a:rPr b="1" lang="en"/>
              <a:t>palindromic (5’ -&gt; 3’ reads the same on top strand as bottom strand)</a:t>
            </a:r>
            <a:r>
              <a:rPr lang="en"/>
              <a:t>, if it is inserted in that 180º rotated orientation, the primers won’t be able to hybridize!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Notice another key fact: this distinction would only happen if we used a single restriction enzyme to insert the gene!</a:t>
            </a:r>
            <a:endParaRPr/>
          </a:p>
          <a:p>
            <a:pPr indent="0" lvl="0" marL="0" rtl="0" algn="l">
              <a:spcBef>
                <a:spcPts val="0"/>
              </a:spcBef>
              <a:spcAft>
                <a:spcPts val="0"/>
              </a:spcAft>
              <a:buNone/>
            </a:pPr>
            <a:r>
              <a:rPr lang="en"/>
              <a:t>If we have two restriction enzymes, then there would be </a:t>
            </a:r>
            <a:r>
              <a:rPr b="1" lang="en"/>
              <a:t>only ONE way for the gene to be inserted</a:t>
            </a:r>
            <a:r>
              <a:rPr lang="en"/>
              <a:t>, since there is a lack of symmetry, i.e. if it were to try to enter in that 180º rotated state, it couldn’t bind to the sticky ends properly!</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6fce0b114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6fce0b114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6fce0b114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6fce0b114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52c9f8b288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52c9f8b288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6fce0b1143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6fce0b114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g6fce0b114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6fce0b114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g6f4dcb286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6f4dcb286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6fce0b114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6fce0b114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6fce0b114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6fce0b114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Photolithography is very interesting - masks to create the wells!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g6fce0b1143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6fce0b1143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g6f3786c837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6f3786c837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a:t>
            </a:r>
            <a:r>
              <a:rPr b="1" lang="en"/>
              <a:t>VERY IMPORTANT concept</a:t>
            </a:r>
            <a:endParaRPr b="1"/>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6f3786c83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6f3786c83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There will only be one carboxyl group and one amino group for the whole peptide!</a:t>
            </a:r>
            <a:endParaRPr/>
          </a:p>
          <a:p>
            <a:pPr indent="0" lvl="0" marL="0" rtl="0" algn="l">
              <a:spcBef>
                <a:spcPts val="0"/>
              </a:spcBef>
              <a:spcAft>
                <a:spcPts val="0"/>
              </a:spcAft>
              <a:buNone/>
            </a:pPr>
            <a:r>
              <a:rPr lang="en"/>
              <a:t>So, we have 4 factors:</a:t>
            </a:r>
            <a:endParaRPr/>
          </a:p>
          <a:p>
            <a:pPr indent="0" lvl="0" marL="0" rtl="0" algn="l">
              <a:spcBef>
                <a:spcPts val="0"/>
              </a:spcBef>
              <a:spcAft>
                <a:spcPts val="0"/>
              </a:spcAft>
              <a:buNone/>
            </a:pPr>
            <a:r>
              <a:rPr lang="en"/>
              <a:t>COO</a:t>
            </a:r>
            <a:r>
              <a:rPr lang="en"/>
              <a:t>H</a:t>
            </a:r>
            <a:r>
              <a:rPr lang="en"/>
              <a:t> - 2.1 = -</a:t>
            </a:r>
            <a:endParaRPr/>
          </a:p>
          <a:p>
            <a:pPr indent="0" lvl="0" marL="0" rtl="0" algn="l">
              <a:spcBef>
                <a:spcPts val="0"/>
              </a:spcBef>
              <a:spcAft>
                <a:spcPts val="0"/>
              </a:spcAft>
              <a:buNone/>
            </a:pPr>
            <a:r>
              <a:rPr lang="en"/>
              <a:t>R(Arg) - 12.5 = +</a:t>
            </a:r>
            <a:endParaRPr/>
          </a:p>
          <a:p>
            <a:pPr indent="0" lvl="0" marL="0" rtl="0" algn="l">
              <a:spcBef>
                <a:spcPts val="0"/>
              </a:spcBef>
              <a:spcAft>
                <a:spcPts val="0"/>
              </a:spcAft>
              <a:buNone/>
            </a:pPr>
            <a:r>
              <a:rPr lang="en"/>
              <a:t>R(Asp) - 3.9 = -</a:t>
            </a:r>
            <a:endParaRPr/>
          </a:p>
          <a:p>
            <a:pPr indent="0" lvl="0" marL="0" rtl="0" algn="l">
              <a:spcBef>
                <a:spcPts val="0"/>
              </a:spcBef>
              <a:spcAft>
                <a:spcPts val="0"/>
              </a:spcAft>
              <a:buNone/>
            </a:pPr>
            <a:r>
              <a:rPr lang="en"/>
              <a:t>NH</a:t>
            </a:r>
            <a:r>
              <a:rPr baseline="-25000" lang="en"/>
              <a:t>3</a:t>
            </a:r>
            <a:r>
              <a:rPr lang="en"/>
              <a:t> - 9.8 = +</a:t>
            </a:r>
            <a:endParaRPr/>
          </a:p>
          <a:p>
            <a:pPr indent="0" lvl="0" marL="0" rtl="0" algn="l">
              <a:spcBef>
                <a:spcPts val="0"/>
              </a:spcBef>
              <a:spcAft>
                <a:spcPts val="0"/>
              </a:spcAft>
              <a:buNone/>
            </a:pPr>
            <a:r>
              <a:rPr lang="en"/>
              <a:t>Charge is 0, since half are below, half above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pI = (3.9 + 9.8) / 2 = 6.85</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 name="Shape 541"/>
        <p:cNvGrpSpPr/>
        <p:nvPr/>
      </p:nvGrpSpPr>
      <p:grpSpPr>
        <a:xfrm>
          <a:off x="0" y="0"/>
          <a:ext cx="0" cy="0"/>
          <a:chOff x="0" y="0"/>
          <a:chExt cx="0" cy="0"/>
        </a:xfrm>
      </p:grpSpPr>
      <p:sp>
        <p:nvSpPr>
          <p:cNvPr id="542" name="Google Shape;542;g6f3786c83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6f3786c83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g6f3786c837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6f3786c837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52c9f8b288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52c9f8b288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 1 and 3 endonucleases use ATP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Palindromic means 5’-3’ read on each strand is the same! (So, 180º rotational symmetry)</a:t>
            </a:r>
            <a:endParaRPr/>
          </a:p>
          <a:p>
            <a:pPr indent="0" lvl="0" marL="0" rtl="0" algn="l">
              <a:spcBef>
                <a:spcPts val="0"/>
              </a:spcBef>
              <a:spcAft>
                <a:spcPts val="0"/>
              </a:spcAft>
              <a:buNone/>
            </a:pPr>
            <a:r>
              <a:rPr lang="en"/>
              <a:t>It makes some sense why they are palindromic (not always, but mostly)</a:t>
            </a:r>
            <a:endParaRPr/>
          </a:p>
          <a:p>
            <a:pPr indent="0" lvl="0" marL="0" rtl="0" algn="l">
              <a:spcBef>
                <a:spcPts val="0"/>
              </a:spcBef>
              <a:spcAft>
                <a:spcPts val="0"/>
              </a:spcAft>
              <a:buNone/>
            </a:pPr>
            <a:r>
              <a:rPr lang="en"/>
              <a:t>Dimerization is a common evolutionary adaptation to easily double the affinity or efficiency of a reaction/binding</a:t>
            </a:r>
            <a:endParaRPr/>
          </a:p>
          <a:p>
            <a:pPr indent="0" lvl="0" marL="0" rtl="0" algn="l">
              <a:spcBef>
                <a:spcPts val="0"/>
              </a:spcBef>
              <a:spcAft>
                <a:spcPts val="0"/>
              </a:spcAft>
              <a:buNone/>
            </a:pPr>
            <a:r>
              <a:rPr lang="en" u="sng">
                <a:solidFill>
                  <a:schemeClr val="accent5"/>
                </a:solidFill>
                <a:hlinkClick r:id="rId2"/>
              </a:rPr>
              <a:t>https://biology.stackexchange.com/questions/9913/why-do-type-ii-restriction-endonucleases-cleave-at-palindromic-sequences</a:t>
            </a:r>
            <a:r>
              <a:rPr lang="en"/>
              <a:t> </a:t>
            </a: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Google Shape;556;g6fce0b1143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6fce0b1143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g6fce0b1143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6fce0b1143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Google Shape;571;g52c9f8b288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52c9f8b288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Google Shape;580;g6fce0b1143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6fce0b1143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Google Shape;589;g6f3786c83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6f3786c83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Google Shape;599;g6f3786c83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6f3786c83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Google Shape;606;g6f3786c83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6f3786c83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Google Shape;614;g6f3786c837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6f3786c837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1" name="Shape 621"/>
        <p:cNvGrpSpPr/>
        <p:nvPr/>
      </p:nvGrpSpPr>
      <p:grpSpPr>
        <a:xfrm>
          <a:off x="0" y="0"/>
          <a:ext cx="0" cy="0"/>
          <a:chOff x="0" y="0"/>
          <a:chExt cx="0" cy="0"/>
        </a:xfrm>
      </p:grpSpPr>
      <p:sp>
        <p:nvSpPr>
          <p:cNvPr id="622" name="Google Shape;622;g52c9f8b288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52c9f8b288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housekeeping genes:</a:t>
            </a:r>
            <a:endParaRPr/>
          </a:p>
          <a:p>
            <a:pPr indent="0" lvl="0" marL="0" rtl="0" algn="l">
              <a:spcBef>
                <a:spcPts val="0"/>
              </a:spcBef>
              <a:spcAft>
                <a:spcPts val="0"/>
              </a:spcAft>
              <a:buNone/>
            </a:pPr>
            <a:r>
              <a:rPr lang="en"/>
              <a:t>beta-actin</a:t>
            </a:r>
            <a:endParaRPr/>
          </a:p>
          <a:p>
            <a:pPr indent="0" lvl="0" marL="0" rtl="0" algn="l">
              <a:spcBef>
                <a:spcPts val="0"/>
              </a:spcBef>
              <a:spcAft>
                <a:spcPts val="0"/>
              </a:spcAft>
              <a:buNone/>
            </a:pPr>
            <a:r>
              <a:rPr lang="en"/>
              <a:t>glyceraldehyde 3-phosphate dehydrogenase (GAPDH)</a:t>
            </a:r>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g7e48a5728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7e48a5728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6f3786c837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6f3786c837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https://blog.addgene.org/plasmids-101-restriction-cloning</a:t>
            </a:r>
            <a:r>
              <a:rPr lang="en"/>
              <a:t>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Google Shape;638;g6fce0b1143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6fce0b1143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4" name="Shape 644"/>
        <p:cNvGrpSpPr/>
        <p:nvPr/>
      </p:nvGrpSpPr>
      <p:grpSpPr>
        <a:xfrm>
          <a:off x="0" y="0"/>
          <a:ext cx="0" cy="0"/>
          <a:chOff x="0" y="0"/>
          <a:chExt cx="0" cy="0"/>
        </a:xfrm>
      </p:grpSpPr>
      <p:sp>
        <p:nvSpPr>
          <p:cNvPr id="645" name="Google Shape;645;g6fce0b1143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6fce0b1143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ELISA resources</a:t>
            </a:r>
            <a:endParaRPr/>
          </a:p>
          <a:p>
            <a:pPr indent="0" lvl="0" marL="0" rtl="0" algn="l">
              <a:spcBef>
                <a:spcPts val="0"/>
              </a:spcBef>
              <a:spcAft>
                <a:spcPts val="0"/>
              </a:spcAft>
              <a:buNone/>
            </a:pPr>
            <a:r>
              <a:rPr lang="en" u="sng">
                <a:solidFill>
                  <a:schemeClr val="hlink"/>
                </a:solidFill>
                <a:hlinkClick r:id="rId2"/>
              </a:rPr>
              <a:t>https://www.bio-rad-antibodies.com/an-introduction-to-elisa.html</a:t>
            </a:r>
            <a:r>
              <a:rPr lang="en"/>
              <a:t> </a:t>
            </a:r>
            <a:endParaRPr/>
          </a:p>
          <a:p>
            <a:pPr indent="0" lvl="0" marL="0" rtl="0" algn="l">
              <a:spcBef>
                <a:spcPts val="0"/>
              </a:spcBef>
              <a:spcAft>
                <a:spcPts val="0"/>
              </a:spcAft>
              <a:buNone/>
            </a:pPr>
            <a:r>
              <a:rPr lang="en" u="sng">
                <a:solidFill>
                  <a:schemeClr val="hlink"/>
                </a:solidFill>
                <a:hlinkClick r:id="rId3"/>
              </a:rPr>
              <a:t>https://www.wikiwand.com/en/Polyclonal_antibodies</a:t>
            </a:r>
            <a:r>
              <a:rPr lang="en"/>
              <a:t>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Google Shape;653;g7e48a5728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7e48a5728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0" name="Shape 660"/>
        <p:cNvGrpSpPr/>
        <p:nvPr/>
      </p:nvGrpSpPr>
      <p:grpSpPr>
        <a:xfrm>
          <a:off x="0" y="0"/>
          <a:ext cx="0" cy="0"/>
          <a:chOff x="0" y="0"/>
          <a:chExt cx="0" cy="0"/>
        </a:xfrm>
      </p:grpSpPr>
      <p:sp>
        <p:nvSpPr>
          <p:cNvPr id="661" name="Google Shape;661;g7e48a5728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7e48a5728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8" name="Shape 668"/>
        <p:cNvGrpSpPr/>
        <p:nvPr/>
      </p:nvGrpSpPr>
      <p:grpSpPr>
        <a:xfrm>
          <a:off x="0" y="0"/>
          <a:ext cx="0" cy="0"/>
          <a:chOff x="0" y="0"/>
          <a:chExt cx="0" cy="0"/>
        </a:xfrm>
      </p:grpSpPr>
      <p:sp>
        <p:nvSpPr>
          <p:cNvPr id="669" name="Google Shape;669;g6fce0b114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6fce0b114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4" name="Shape 674"/>
        <p:cNvGrpSpPr/>
        <p:nvPr/>
      </p:nvGrpSpPr>
      <p:grpSpPr>
        <a:xfrm>
          <a:off x="0" y="0"/>
          <a:ext cx="0" cy="0"/>
          <a:chOff x="0" y="0"/>
          <a:chExt cx="0" cy="0"/>
        </a:xfrm>
      </p:grpSpPr>
      <p:sp>
        <p:nvSpPr>
          <p:cNvPr id="675" name="Google Shape;675;g7e48a5728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7e48a5728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Google Shape;682;g7e48a5728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7e48a5728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8" name="Shape 688"/>
        <p:cNvGrpSpPr/>
        <p:nvPr/>
      </p:nvGrpSpPr>
      <p:grpSpPr>
        <a:xfrm>
          <a:off x="0" y="0"/>
          <a:ext cx="0" cy="0"/>
          <a:chOff x="0" y="0"/>
          <a:chExt cx="0" cy="0"/>
        </a:xfrm>
      </p:grpSpPr>
      <p:sp>
        <p:nvSpPr>
          <p:cNvPr id="689" name="Google Shape;689;g7e48a5728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7e48a5728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5" name="Shape 695"/>
        <p:cNvGrpSpPr/>
        <p:nvPr/>
      </p:nvGrpSpPr>
      <p:grpSpPr>
        <a:xfrm>
          <a:off x="0" y="0"/>
          <a:ext cx="0" cy="0"/>
          <a:chOff x="0" y="0"/>
          <a:chExt cx="0" cy="0"/>
        </a:xfrm>
      </p:grpSpPr>
      <p:sp>
        <p:nvSpPr>
          <p:cNvPr id="696" name="Google Shape;696;g6fce0b114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6fce0b114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2" name="Shape 702"/>
        <p:cNvGrpSpPr/>
        <p:nvPr/>
      </p:nvGrpSpPr>
      <p:grpSpPr>
        <a:xfrm>
          <a:off x="0" y="0"/>
          <a:ext cx="0" cy="0"/>
          <a:chOff x="0" y="0"/>
          <a:chExt cx="0" cy="0"/>
        </a:xfrm>
      </p:grpSpPr>
      <p:sp>
        <p:nvSpPr>
          <p:cNvPr id="703" name="Google Shape;703;g7e48a57280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7e48a57280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6f3786c83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6f3786c83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 GAATTC 3’</a:t>
            </a:r>
            <a:endParaRPr/>
          </a:p>
          <a:p>
            <a:pPr indent="0" lvl="0" marL="0" rtl="0" algn="l">
              <a:spcBef>
                <a:spcPts val="0"/>
              </a:spcBef>
              <a:spcAft>
                <a:spcPts val="0"/>
              </a:spcAft>
              <a:buNone/>
            </a:pPr>
            <a:r>
              <a:rPr lang="en"/>
              <a:t>3’ CTTAAG 5’</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10</a:t>
            </a:r>
            <a:r>
              <a:rPr baseline="30000" lang="en"/>
              <a:t>4</a:t>
            </a:r>
            <a:r>
              <a:rPr lang="en"/>
              <a:t>/(4</a:t>
            </a:r>
            <a:r>
              <a:rPr baseline="30000" lang="en"/>
              <a:t>2</a:t>
            </a:r>
            <a:r>
              <a:rPr lang="en"/>
              <a:t>2</a:t>
            </a:r>
            <a:r>
              <a:rPr baseline="30000" lang="en"/>
              <a:t>2</a:t>
            </a:r>
            <a:r>
              <a:rPr lang="en"/>
              <a:t>) = 156.25</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10</a:t>
            </a:r>
            <a:r>
              <a:rPr baseline="30000" lang="en"/>
              <a:t>4</a:t>
            </a:r>
            <a:r>
              <a:rPr lang="en"/>
              <a:t> * (0.2*0.3*0.6*0.6) = 216</a:t>
            </a:r>
            <a:endParaRPr/>
          </a:p>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7" name="Shape 707"/>
        <p:cNvGrpSpPr/>
        <p:nvPr/>
      </p:nvGrpSpPr>
      <p:grpSpPr>
        <a:xfrm>
          <a:off x="0" y="0"/>
          <a:ext cx="0" cy="0"/>
          <a:chOff x="0" y="0"/>
          <a:chExt cx="0" cy="0"/>
        </a:xfrm>
      </p:grpSpPr>
      <p:sp>
        <p:nvSpPr>
          <p:cNvPr id="708" name="Google Shape;708;g7e48a5728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7e48a5728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pretty complicated, just know that S1 mapping helps find the exact locations of the 5’ and 3’ ends</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4" name="Shape 714"/>
        <p:cNvGrpSpPr/>
        <p:nvPr/>
      </p:nvGrpSpPr>
      <p:grpSpPr>
        <a:xfrm>
          <a:off x="0" y="0"/>
          <a:ext cx="0" cy="0"/>
          <a:chOff x="0" y="0"/>
          <a:chExt cx="0" cy="0"/>
        </a:xfrm>
      </p:grpSpPr>
      <p:sp>
        <p:nvSpPr>
          <p:cNvPr id="715" name="Google Shape;715;g7e48a57280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7e48a57280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1" name="Shape 721"/>
        <p:cNvGrpSpPr/>
        <p:nvPr/>
      </p:nvGrpSpPr>
      <p:grpSpPr>
        <a:xfrm>
          <a:off x="0" y="0"/>
          <a:ext cx="0" cy="0"/>
          <a:chOff x="0" y="0"/>
          <a:chExt cx="0" cy="0"/>
        </a:xfrm>
      </p:grpSpPr>
      <p:sp>
        <p:nvSpPr>
          <p:cNvPr id="722" name="Google Shape;722;g7e48a57280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7e48a57280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Google Shape;729;g7e48a57280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7e48a57280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5" name="Shape 735"/>
        <p:cNvGrpSpPr/>
        <p:nvPr/>
      </p:nvGrpSpPr>
      <p:grpSpPr>
        <a:xfrm>
          <a:off x="0" y="0"/>
          <a:ext cx="0" cy="0"/>
          <a:chOff x="0" y="0"/>
          <a:chExt cx="0" cy="0"/>
        </a:xfrm>
      </p:grpSpPr>
      <p:sp>
        <p:nvSpPr>
          <p:cNvPr id="736" name="Google Shape;736;g7e48a57280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7e48a57280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52c9f8b288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52c9f8b288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Selectable markers relate to actual growth</a:t>
            </a:r>
            <a:endParaRPr/>
          </a:p>
          <a:p>
            <a:pPr indent="0" lvl="0" marL="0" rtl="0" algn="l">
              <a:spcBef>
                <a:spcPts val="0"/>
              </a:spcBef>
              <a:spcAft>
                <a:spcPts val="0"/>
              </a:spcAft>
              <a:buNone/>
            </a:pPr>
            <a:r>
              <a:rPr lang="en"/>
              <a:t>Positive selection = allows for growth</a:t>
            </a:r>
            <a:endParaRPr/>
          </a:p>
          <a:p>
            <a:pPr indent="0" lvl="0" marL="0" rtl="0" algn="l">
              <a:spcBef>
                <a:spcPts val="0"/>
              </a:spcBef>
              <a:spcAft>
                <a:spcPts val="0"/>
              </a:spcAft>
              <a:buNone/>
            </a:pPr>
            <a:r>
              <a:rPr lang="en"/>
              <a:t>Negative selection = fails to grow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Example: if we have two resistance genes, we can use the first to just determine if a plasmid was uptaken at all. Then, we can transfer it to another plate which has the second antibiotic. If it was inserted properly, then it will be selected against since the second resistance gene is disrupted. This is quite strong evidence that it was properly inserted.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Screenable markers are those that can show color or fluorescence in specific conditions, but don’t harm the cell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6f3786c837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6f3786c837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restriction enzymes helps FORCE the orientation correctly, whereas just one could lead to inverted inserts!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https://blog.addgene.org/plasmids-101-restriction-cloning</a:t>
            </a:r>
            <a:r>
              <a:rPr lang="en"/>
              <a: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6f3786c837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6f3786c837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7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7.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4.png"/><Relationship Id="rId4" Type="http://schemas.openxmlformats.org/officeDocument/2006/relationships/image" Target="../media/image36.png"/><Relationship Id="rId5"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2.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8.png"/><Relationship Id="rId4" Type="http://schemas.openxmlformats.org/officeDocument/2006/relationships/image" Target="../media/image41.png"/><Relationship Id="rId5" Type="http://schemas.openxmlformats.org/officeDocument/2006/relationships/image" Target="../media/image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1.png"/><Relationship Id="rId4" Type="http://schemas.openxmlformats.org/officeDocument/2006/relationships/image" Target="../media/image49.png"/><Relationship Id="rId5" Type="http://schemas.openxmlformats.org/officeDocument/2006/relationships/image" Target="../media/image46.png"/><Relationship Id="rId6" Type="http://schemas.openxmlformats.org/officeDocument/2006/relationships/image" Target="../media/image5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0.png"/><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4.png"/><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6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6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60.png"/><Relationship Id="rId4" Type="http://schemas.openxmlformats.org/officeDocument/2006/relationships/image" Target="../media/image6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62.png"/><Relationship Id="rId4" Type="http://schemas.openxmlformats.org/officeDocument/2006/relationships/image" Target="../media/image6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6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6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7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7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7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6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6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7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7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5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Molecular Biology Techniques</a:t>
            </a:r>
            <a:endParaRPr/>
          </a:p>
        </p:txBody>
      </p:sp>
      <p:sp>
        <p:nvSpPr>
          <p:cNvPr id="278" name="Google Shape;278;p13"/>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Derrick Liang</a:t>
            </a:r>
            <a:endParaRPr/>
          </a:p>
          <a:p>
            <a:pPr indent="0" lvl="0" marL="0" rtl="0" algn="l">
              <a:spcBef>
                <a:spcPts val="0"/>
              </a:spcBef>
              <a:spcAft>
                <a:spcPts val="0"/>
              </a:spcAft>
              <a:buNone/>
            </a:pPr>
            <a:r>
              <a:rPr lang="en"/>
              <a:t>February 22, 2020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2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Transforming Our Bacteria</a:t>
            </a:r>
            <a:endParaRPr/>
          </a:p>
        </p:txBody>
      </p:sp>
      <p:sp>
        <p:nvSpPr>
          <p:cNvPr id="342" name="Google Shape;342;p22"/>
          <p:cNvSpPr txBox="1"/>
          <p:nvPr>
            <p:ph idx="1" type="body"/>
          </p:nvPr>
        </p:nvSpPr>
        <p:spPr>
          <a:xfrm>
            <a:off x="1303800" y="1597875"/>
            <a:ext cx="2983200" cy="293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Transformation: uptake of outside DNA</a:t>
            </a:r>
            <a:endParaRPr sz="1800"/>
          </a:p>
          <a:p>
            <a:pPr indent="-342900" lvl="1" marL="914400" rtl="0" algn="l">
              <a:spcBef>
                <a:spcPts val="0"/>
              </a:spcBef>
              <a:spcAft>
                <a:spcPts val="0"/>
              </a:spcAft>
              <a:buSzPts val="1800"/>
              <a:buChar char="○"/>
            </a:pPr>
            <a:r>
              <a:rPr lang="en" sz="1800"/>
              <a:t>CaCl</a:t>
            </a:r>
            <a:r>
              <a:rPr baseline="-25000" lang="en" sz="1800"/>
              <a:t>2</a:t>
            </a:r>
            <a:r>
              <a:rPr lang="en" sz="1800"/>
              <a:t> treatment and heat shock</a:t>
            </a:r>
            <a:endParaRPr sz="1800"/>
          </a:p>
          <a:p>
            <a:pPr indent="-342900" lvl="1" marL="914400" rtl="0" algn="l">
              <a:spcBef>
                <a:spcPts val="0"/>
              </a:spcBef>
              <a:spcAft>
                <a:spcPts val="0"/>
              </a:spcAft>
              <a:buSzPts val="1800"/>
              <a:buChar char="○"/>
            </a:pPr>
            <a:r>
              <a:rPr lang="en" sz="1800"/>
              <a:t>Electroporation</a:t>
            </a:r>
            <a:endParaRPr sz="1800"/>
          </a:p>
        </p:txBody>
      </p:sp>
      <p:pic>
        <p:nvPicPr>
          <p:cNvPr id="343" name="Google Shape;343;p22"/>
          <p:cNvPicPr preferRelativeResize="0"/>
          <p:nvPr/>
        </p:nvPicPr>
        <p:blipFill>
          <a:blip r:embed="rId3">
            <a:alphaModFix/>
          </a:blip>
          <a:stretch>
            <a:fillRect/>
          </a:stretch>
        </p:blipFill>
        <p:spPr>
          <a:xfrm>
            <a:off x="4287075" y="1943650"/>
            <a:ext cx="4856926" cy="3199850"/>
          </a:xfrm>
          <a:prstGeom prst="rect">
            <a:avLst/>
          </a:prstGeom>
          <a:noFill/>
          <a:ln>
            <a:noFill/>
          </a:ln>
        </p:spPr>
      </p:pic>
      <p:pic>
        <p:nvPicPr>
          <p:cNvPr id="344" name="Google Shape;344;p22"/>
          <p:cNvPicPr preferRelativeResize="0"/>
          <p:nvPr/>
        </p:nvPicPr>
        <p:blipFill>
          <a:blip r:embed="rId4">
            <a:alphaModFix/>
          </a:blip>
          <a:stretch>
            <a:fillRect/>
          </a:stretch>
        </p:blipFill>
        <p:spPr>
          <a:xfrm>
            <a:off x="882450" y="3421599"/>
            <a:ext cx="2748250" cy="1721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2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Expression Vectors (in </a:t>
            </a:r>
            <a:r>
              <a:rPr lang="en" u="sng"/>
              <a:t>Bacteria</a:t>
            </a:r>
            <a:r>
              <a:rPr b="0" lang="en"/>
              <a:t>)</a:t>
            </a:r>
            <a:endParaRPr b="0"/>
          </a:p>
        </p:txBody>
      </p:sp>
      <p:sp>
        <p:nvSpPr>
          <p:cNvPr id="350" name="Google Shape;350;p23"/>
          <p:cNvSpPr txBox="1"/>
          <p:nvPr>
            <p:ph idx="1" type="body"/>
          </p:nvPr>
        </p:nvSpPr>
        <p:spPr>
          <a:xfrm>
            <a:off x="1303800" y="1597875"/>
            <a:ext cx="4413300" cy="293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Express lots of gene product</a:t>
            </a:r>
            <a:endParaRPr sz="1800"/>
          </a:p>
          <a:p>
            <a:pPr indent="-342900" lvl="0" marL="457200" rtl="0" algn="l">
              <a:spcBef>
                <a:spcPts val="0"/>
              </a:spcBef>
              <a:spcAft>
                <a:spcPts val="0"/>
              </a:spcAft>
              <a:buSzPts val="1800"/>
              <a:buChar char="●"/>
            </a:pPr>
            <a:r>
              <a:rPr lang="en" sz="1800"/>
              <a:t>Operon, promoter, terminator, ribosomal binding site (Shine-Dalgarno sequence)</a:t>
            </a:r>
            <a:endParaRPr sz="1800"/>
          </a:p>
          <a:p>
            <a:pPr indent="-342900" lvl="0" marL="457200" rtl="0" algn="l">
              <a:spcBef>
                <a:spcPts val="0"/>
              </a:spcBef>
              <a:spcAft>
                <a:spcPts val="0"/>
              </a:spcAft>
              <a:buSzPts val="1800"/>
              <a:buChar char="●"/>
            </a:pPr>
            <a:r>
              <a:rPr lang="en" sz="1800"/>
              <a:t>Why eukaryotic genes may not work</a:t>
            </a:r>
            <a:endParaRPr sz="1800"/>
          </a:p>
          <a:p>
            <a:pPr indent="-342900" lvl="1" marL="914400" rtl="0" algn="l">
              <a:spcBef>
                <a:spcPts val="0"/>
              </a:spcBef>
              <a:spcAft>
                <a:spcPts val="0"/>
              </a:spcAft>
              <a:buSzPts val="1800"/>
              <a:buChar char="○"/>
            </a:pPr>
            <a:r>
              <a:rPr lang="en" sz="1800"/>
              <a:t>Need to remove introns (cDNA)</a:t>
            </a:r>
            <a:endParaRPr sz="1800"/>
          </a:p>
          <a:p>
            <a:pPr indent="-342900" lvl="1" marL="914400" rtl="0" algn="l">
              <a:spcBef>
                <a:spcPts val="0"/>
              </a:spcBef>
              <a:spcAft>
                <a:spcPts val="0"/>
              </a:spcAft>
              <a:buSzPts val="1800"/>
              <a:buChar char="○"/>
            </a:pPr>
            <a:r>
              <a:rPr lang="en" sz="1800"/>
              <a:t>May fold improperly, won’t have post-translational modification</a:t>
            </a:r>
            <a:endParaRPr sz="1800"/>
          </a:p>
          <a:p>
            <a:pPr indent="-342900" lvl="1" marL="914400" rtl="0" algn="l">
              <a:spcBef>
                <a:spcPts val="0"/>
              </a:spcBef>
              <a:spcAft>
                <a:spcPts val="0"/>
              </a:spcAft>
              <a:buSzPts val="1800"/>
              <a:buChar char="○"/>
            </a:pPr>
            <a:r>
              <a:rPr lang="en" sz="1800"/>
              <a:t>Different tRNA abundances</a:t>
            </a:r>
            <a:endParaRPr sz="1800"/>
          </a:p>
          <a:p>
            <a:pPr indent="-342900" lvl="1" marL="914400" rtl="0" algn="l">
              <a:spcBef>
                <a:spcPts val="0"/>
              </a:spcBef>
              <a:spcAft>
                <a:spcPts val="0"/>
              </a:spcAft>
              <a:buSzPts val="1800"/>
              <a:buChar char="○"/>
            </a:pPr>
            <a:r>
              <a:rPr lang="en" sz="1800"/>
              <a:t>Different chaperones</a:t>
            </a:r>
            <a:endParaRPr sz="1800"/>
          </a:p>
        </p:txBody>
      </p:sp>
      <p:pic>
        <p:nvPicPr>
          <p:cNvPr id="351" name="Google Shape;351;p23"/>
          <p:cNvPicPr preferRelativeResize="0"/>
          <p:nvPr/>
        </p:nvPicPr>
        <p:blipFill>
          <a:blip r:embed="rId3">
            <a:alphaModFix/>
          </a:blip>
          <a:stretch>
            <a:fillRect/>
          </a:stretch>
        </p:blipFill>
        <p:spPr>
          <a:xfrm>
            <a:off x="5641600" y="2402100"/>
            <a:ext cx="3502400" cy="2741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24"/>
          <p:cNvSpPr txBox="1"/>
          <p:nvPr>
            <p:ph type="title"/>
          </p:nvPr>
        </p:nvSpPr>
        <p:spPr>
          <a:xfrm>
            <a:off x="824000" y="1613825"/>
            <a:ext cx="71349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Downstream Nucleic Acid Analysis Steps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25"/>
          <p:cNvSpPr txBox="1"/>
          <p:nvPr>
            <p:ph type="title"/>
          </p:nvPr>
        </p:nvSpPr>
        <p:spPr>
          <a:xfrm>
            <a:off x="1303800" y="598575"/>
            <a:ext cx="71943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Extracting/Purifying </a:t>
            </a:r>
            <a:r>
              <a:rPr lang="en" u="sng"/>
              <a:t>Plasmids</a:t>
            </a:r>
            <a:r>
              <a:rPr lang="en"/>
              <a:t> (Miniprep)</a:t>
            </a:r>
            <a:endParaRPr/>
          </a:p>
        </p:txBody>
      </p:sp>
      <p:pic>
        <p:nvPicPr>
          <p:cNvPr id="362" name="Google Shape;362;p25"/>
          <p:cNvPicPr preferRelativeResize="0"/>
          <p:nvPr/>
        </p:nvPicPr>
        <p:blipFill rotWithShape="1">
          <a:blip r:embed="rId3">
            <a:alphaModFix/>
          </a:blip>
          <a:srcRect b="-7" l="447" r="0" t="24808"/>
          <a:stretch/>
        </p:blipFill>
        <p:spPr>
          <a:xfrm>
            <a:off x="418650" y="1188700"/>
            <a:ext cx="8343876" cy="3726201"/>
          </a:xfrm>
          <a:prstGeom prst="rect">
            <a:avLst/>
          </a:prstGeom>
          <a:noFill/>
          <a:ln>
            <a:noFill/>
          </a:ln>
        </p:spPr>
      </p:pic>
      <p:sp>
        <p:nvSpPr>
          <p:cNvPr id="363" name="Google Shape;363;p25"/>
          <p:cNvSpPr txBox="1"/>
          <p:nvPr/>
        </p:nvSpPr>
        <p:spPr>
          <a:xfrm>
            <a:off x="6860350" y="4368125"/>
            <a:ext cx="1404000" cy="83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chemeClr val="dk2"/>
                </a:solidFill>
                <a:latin typeface="Nunito"/>
                <a:ea typeface="Nunito"/>
                <a:cs typeface="Nunito"/>
                <a:sym typeface="Nunito"/>
              </a:rPr>
              <a:t>Tris-HCl, EDTA, RNAse</a:t>
            </a:r>
            <a:endParaRPr sz="1000">
              <a:latin typeface="Nunito"/>
              <a:ea typeface="Nunito"/>
              <a:cs typeface="Nunito"/>
              <a:sym typeface="Nunito"/>
            </a:endParaRPr>
          </a:p>
        </p:txBody>
      </p:sp>
      <p:sp>
        <p:nvSpPr>
          <p:cNvPr id="364" name="Google Shape;364;p25"/>
          <p:cNvSpPr txBox="1"/>
          <p:nvPr/>
        </p:nvSpPr>
        <p:spPr>
          <a:xfrm>
            <a:off x="5135475" y="4368125"/>
            <a:ext cx="1404000" cy="83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chemeClr val="dk2"/>
                </a:solidFill>
                <a:latin typeface="Nunito"/>
                <a:ea typeface="Nunito"/>
                <a:cs typeface="Nunito"/>
                <a:sym typeface="Nunito"/>
              </a:rPr>
              <a:t>NaOH, detergent - lyses cells and denatures DNA</a:t>
            </a:r>
            <a:endParaRPr sz="1000">
              <a:latin typeface="Nunito"/>
              <a:ea typeface="Nunito"/>
              <a:cs typeface="Nunito"/>
              <a:sym typeface="Nunito"/>
            </a:endParaRPr>
          </a:p>
        </p:txBody>
      </p:sp>
      <p:sp>
        <p:nvSpPr>
          <p:cNvPr id="365" name="Google Shape;365;p25"/>
          <p:cNvSpPr txBox="1"/>
          <p:nvPr/>
        </p:nvSpPr>
        <p:spPr>
          <a:xfrm>
            <a:off x="1768800" y="4349400"/>
            <a:ext cx="1404000" cy="83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chemeClr val="dk2"/>
                </a:solidFill>
                <a:latin typeface="Nunito"/>
                <a:ea typeface="Nunito"/>
                <a:cs typeface="Nunito"/>
                <a:sym typeface="Nunito"/>
              </a:rPr>
              <a:t>Potassium acetate - neutralizes and causes flocculation of </a:t>
            </a:r>
            <a:r>
              <a:rPr i="1" lang="en" sz="1000" u="sng">
                <a:solidFill>
                  <a:schemeClr val="dk2"/>
                </a:solidFill>
                <a:latin typeface="Nunito"/>
                <a:ea typeface="Nunito"/>
                <a:cs typeface="Nunito"/>
                <a:sym typeface="Nunito"/>
              </a:rPr>
              <a:t>non-plasmid</a:t>
            </a:r>
            <a:r>
              <a:rPr lang="en" sz="1000">
                <a:solidFill>
                  <a:schemeClr val="dk2"/>
                </a:solidFill>
                <a:latin typeface="Nunito"/>
                <a:ea typeface="Nunito"/>
                <a:cs typeface="Nunito"/>
                <a:sym typeface="Nunito"/>
              </a:rPr>
              <a:t> DNA</a:t>
            </a:r>
            <a:endParaRPr sz="1000">
              <a:latin typeface="Nunito"/>
              <a:ea typeface="Nunito"/>
              <a:cs typeface="Nunito"/>
              <a:sym typeface="Nunito"/>
            </a:endParaRPr>
          </a:p>
        </p:txBody>
      </p:sp>
      <p:sp>
        <p:nvSpPr>
          <p:cNvPr id="366" name="Google Shape;366;p25"/>
          <p:cNvSpPr txBox="1"/>
          <p:nvPr/>
        </p:nvSpPr>
        <p:spPr>
          <a:xfrm>
            <a:off x="150800" y="4349400"/>
            <a:ext cx="1510800" cy="83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chemeClr val="dk2"/>
                </a:solidFill>
                <a:latin typeface="Nunito"/>
                <a:ea typeface="Nunito"/>
                <a:cs typeface="Nunito"/>
                <a:sym typeface="Nunito"/>
              </a:rPr>
              <a:t>Follow up with ethanol precipitation and DNA quantification with spectrophotometer</a:t>
            </a:r>
            <a:endParaRPr sz="1000">
              <a:latin typeface="Nunito"/>
              <a:ea typeface="Nunito"/>
              <a:cs typeface="Nunito"/>
              <a:sym typeface="Nunito"/>
            </a:endParaRPr>
          </a:p>
        </p:txBody>
      </p:sp>
      <p:sp>
        <p:nvSpPr>
          <p:cNvPr id="367" name="Google Shape;367;p25"/>
          <p:cNvSpPr txBox="1"/>
          <p:nvPr/>
        </p:nvSpPr>
        <p:spPr>
          <a:xfrm>
            <a:off x="1909275" y="1188700"/>
            <a:ext cx="2105700" cy="3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Nunito"/>
                <a:ea typeface="Nunito"/>
                <a:cs typeface="Nunito"/>
                <a:sym typeface="Nunito"/>
              </a:rPr>
              <a:t>Keep DNA on ice between steps to prevent degradation</a:t>
            </a:r>
            <a:endParaRPr b="1" sz="1100">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2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Gel Electrophoresis</a:t>
            </a:r>
            <a:endParaRPr/>
          </a:p>
        </p:txBody>
      </p:sp>
      <p:sp>
        <p:nvSpPr>
          <p:cNvPr id="373" name="Google Shape;373;p26"/>
          <p:cNvSpPr txBox="1"/>
          <p:nvPr>
            <p:ph idx="1" type="body"/>
          </p:nvPr>
        </p:nvSpPr>
        <p:spPr>
          <a:xfrm>
            <a:off x="1303800" y="1597875"/>
            <a:ext cx="7030500" cy="293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Larger DNA molecules move more slowly </a:t>
            </a:r>
            <a:endParaRPr sz="1800"/>
          </a:p>
          <a:p>
            <a:pPr indent="-342900" lvl="0" marL="457200" rtl="0" algn="l">
              <a:spcBef>
                <a:spcPts val="0"/>
              </a:spcBef>
              <a:spcAft>
                <a:spcPts val="0"/>
              </a:spcAft>
              <a:buSzPts val="1800"/>
              <a:buChar char="●"/>
            </a:pPr>
            <a:r>
              <a:rPr lang="en" sz="1800"/>
              <a:t>Gel typically uses agarose (from red algae)</a:t>
            </a:r>
            <a:endParaRPr sz="1800"/>
          </a:p>
          <a:p>
            <a:pPr indent="-342900" lvl="0" marL="457200" rtl="0" algn="l">
              <a:spcBef>
                <a:spcPts val="0"/>
              </a:spcBef>
              <a:spcAft>
                <a:spcPts val="0"/>
              </a:spcAft>
              <a:buSzPts val="1800"/>
              <a:buChar char="●"/>
            </a:pPr>
            <a:r>
              <a:rPr lang="en" sz="1800"/>
              <a:t>Increased agarose percent helps separate smaller</a:t>
            </a:r>
            <a:br>
              <a:rPr lang="en" sz="1800"/>
            </a:br>
            <a:r>
              <a:rPr lang="en" sz="1800"/>
              <a:t>fragments</a:t>
            </a:r>
            <a:endParaRPr sz="1800"/>
          </a:p>
        </p:txBody>
      </p:sp>
      <p:pic>
        <p:nvPicPr>
          <p:cNvPr id="374" name="Google Shape;374;p26"/>
          <p:cNvPicPr preferRelativeResize="0"/>
          <p:nvPr/>
        </p:nvPicPr>
        <p:blipFill>
          <a:blip r:embed="rId3">
            <a:alphaModFix/>
          </a:blip>
          <a:stretch>
            <a:fillRect/>
          </a:stretch>
        </p:blipFill>
        <p:spPr>
          <a:xfrm>
            <a:off x="5269275" y="1985600"/>
            <a:ext cx="3874725" cy="31579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2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Gel Electrophoresis</a:t>
            </a:r>
            <a:endParaRPr/>
          </a:p>
        </p:txBody>
      </p:sp>
      <p:sp>
        <p:nvSpPr>
          <p:cNvPr id="380" name="Google Shape;380;p27"/>
          <p:cNvSpPr txBox="1"/>
          <p:nvPr>
            <p:ph idx="1" type="body"/>
          </p:nvPr>
        </p:nvSpPr>
        <p:spPr>
          <a:xfrm>
            <a:off x="1303800" y="1597875"/>
            <a:ext cx="7030500" cy="293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Each well will have DNA sample and loading dye</a:t>
            </a:r>
            <a:endParaRPr sz="1800"/>
          </a:p>
          <a:p>
            <a:pPr indent="-342900" lvl="1" marL="914400" rtl="0" algn="l">
              <a:spcBef>
                <a:spcPts val="0"/>
              </a:spcBef>
              <a:spcAft>
                <a:spcPts val="0"/>
              </a:spcAft>
              <a:buSzPts val="1800"/>
              <a:buChar char="○"/>
            </a:pPr>
            <a:r>
              <a:rPr lang="en" sz="1800"/>
              <a:t>Weighs it down</a:t>
            </a:r>
            <a:endParaRPr sz="1800"/>
          </a:p>
          <a:p>
            <a:pPr indent="-342900" lvl="1" marL="914400" rtl="0" algn="l">
              <a:spcBef>
                <a:spcPts val="0"/>
              </a:spcBef>
              <a:spcAft>
                <a:spcPts val="0"/>
              </a:spcAft>
              <a:buSzPts val="1800"/>
              <a:buChar char="○"/>
            </a:pPr>
            <a:r>
              <a:rPr lang="en" sz="1800"/>
              <a:t>Dye front tells us the progress</a:t>
            </a:r>
            <a:endParaRPr sz="1800"/>
          </a:p>
          <a:p>
            <a:pPr indent="-342900" lvl="0" marL="457200" rtl="0" algn="l">
              <a:spcBef>
                <a:spcPts val="0"/>
              </a:spcBef>
              <a:spcAft>
                <a:spcPts val="0"/>
              </a:spcAft>
              <a:buSzPts val="1800"/>
              <a:buChar char="●"/>
            </a:pPr>
            <a:r>
              <a:rPr lang="en" sz="1800"/>
              <a:t>Ethidium bromide intercalates DNA</a:t>
            </a:r>
            <a:endParaRPr sz="1800"/>
          </a:p>
          <a:p>
            <a:pPr indent="-342900" lvl="1" marL="914400" rtl="0" algn="l">
              <a:spcBef>
                <a:spcPts val="0"/>
              </a:spcBef>
              <a:spcAft>
                <a:spcPts val="0"/>
              </a:spcAft>
              <a:buSzPts val="1800"/>
              <a:buChar char="○"/>
            </a:pPr>
            <a:r>
              <a:rPr lang="en" sz="1800"/>
              <a:t>Fluoresces under UV light</a:t>
            </a:r>
            <a:endParaRPr sz="1800"/>
          </a:p>
        </p:txBody>
      </p:sp>
      <p:pic>
        <p:nvPicPr>
          <p:cNvPr id="381" name="Google Shape;381;p27"/>
          <p:cNvPicPr preferRelativeResize="0"/>
          <p:nvPr/>
        </p:nvPicPr>
        <p:blipFill>
          <a:blip r:embed="rId3">
            <a:alphaModFix/>
          </a:blip>
          <a:stretch>
            <a:fillRect/>
          </a:stretch>
        </p:blipFill>
        <p:spPr>
          <a:xfrm>
            <a:off x="2077750" y="3488775"/>
            <a:ext cx="2386625" cy="1654725"/>
          </a:xfrm>
          <a:prstGeom prst="rect">
            <a:avLst/>
          </a:prstGeom>
          <a:noFill/>
          <a:ln>
            <a:noFill/>
          </a:ln>
        </p:spPr>
      </p:pic>
      <p:pic>
        <p:nvPicPr>
          <p:cNvPr id="382" name="Google Shape;382;p27"/>
          <p:cNvPicPr preferRelativeResize="0"/>
          <p:nvPr/>
        </p:nvPicPr>
        <p:blipFill>
          <a:blip r:embed="rId4">
            <a:alphaModFix/>
          </a:blip>
          <a:stretch>
            <a:fillRect/>
          </a:stretch>
        </p:blipFill>
        <p:spPr>
          <a:xfrm>
            <a:off x="5952500" y="2278700"/>
            <a:ext cx="3191500" cy="2864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2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Plasmid DNA Forms</a:t>
            </a:r>
            <a:endParaRPr/>
          </a:p>
        </p:txBody>
      </p:sp>
      <p:sp>
        <p:nvSpPr>
          <p:cNvPr id="388" name="Google Shape;388;p28"/>
          <p:cNvSpPr txBox="1"/>
          <p:nvPr>
            <p:ph idx="1" type="body"/>
          </p:nvPr>
        </p:nvSpPr>
        <p:spPr>
          <a:xfrm>
            <a:off x="1303800" y="1597875"/>
            <a:ext cx="7030500" cy="293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Circular - nicked, supercoiled, single-stranded</a:t>
            </a:r>
            <a:endParaRPr sz="1800"/>
          </a:p>
          <a:p>
            <a:pPr indent="-342900" lvl="0" marL="457200" rtl="0" algn="l">
              <a:spcBef>
                <a:spcPts val="0"/>
              </a:spcBef>
              <a:spcAft>
                <a:spcPts val="0"/>
              </a:spcAft>
              <a:buSzPts val="1800"/>
              <a:buChar char="●"/>
            </a:pPr>
            <a:r>
              <a:rPr lang="en" sz="1800"/>
              <a:t>Non-circular - linear</a:t>
            </a:r>
            <a:endParaRPr sz="1800"/>
          </a:p>
        </p:txBody>
      </p:sp>
      <p:pic>
        <p:nvPicPr>
          <p:cNvPr id="389" name="Google Shape;389;p28"/>
          <p:cNvPicPr preferRelativeResize="0"/>
          <p:nvPr/>
        </p:nvPicPr>
        <p:blipFill rotWithShape="1">
          <a:blip r:embed="rId3">
            <a:alphaModFix/>
          </a:blip>
          <a:srcRect b="0" l="0" r="0" t="7106"/>
          <a:stretch/>
        </p:blipFill>
        <p:spPr>
          <a:xfrm>
            <a:off x="5770950" y="2118275"/>
            <a:ext cx="3373050" cy="3025225"/>
          </a:xfrm>
          <a:prstGeom prst="rect">
            <a:avLst/>
          </a:prstGeom>
          <a:noFill/>
          <a:ln>
            <a:noFill/>
          </a:ln>
        </p:spPr>
      </p:pic>
      <p:pic>
        <p:nvPicPr>
          <p:cNvPr id="390" name="Google Shape;390;p28"/>
          <p:cNvPicPr preferRelativeResize="0"/>
          <p:nvPr/>
        </p:nvPicPr>
        <p:blipFill>
          <a:blip r:embed="rId4">
            <a:alphaModFix/>
          </a:blip>
          <a:stretch>
            <a:fillRect/>
          </a:stretch>
        </p:blipFill>
        <p:spPr>
          <a:xfrm>
            <a:off x="6807575" y="-54500"/>
            <a:ext cx="2336425" cy="1993449"/>
          </a:xfrm>
          <a:prstGeom prst="rect">
            <a:avLst/>
          </a:prstGeom>
          <a:noFill/>
          <a:ln>
            <a:noFill/>
          </a:ln>
        </p:spPr>
      </p:pic>
      <p:pic>
        <p:nvPicPr>
          <p:cNvPr id="391" name="Google Shape;391;p28"/>
          <p:cNvPicPr preferRelativeResize="0"/>
          <p:nvPr/>
        </p:nvPicPr>
        <p:blipFill>
          <a:blip r:embed="rId5">
            <a:alphaModFix/>
          </a:blip>
          <a:stretch>
            <a:fillRect/>
          </a:stretch>
        </p:blipFill>
        <p:spPr>
          <a:xfrm>
            <a:off x="2235575" y="2467348"/>
            <a:ext cx="2336425" cy="267615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29"/>
          <p:cNvSpPr txBox="1"/>
          <p:nvPr>
            <p:ph type="title"/>
          </p:nvPr>
        </p:nvSpPr>
        <p:spPr>
          <a:xfrm>
            <a:off x="1303800" y="598575"/>
            <a:ext cx="49731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back to the restriction digest</a:t>
            </a:r>
            <a:endParaRPr/>
          </a:p>
        </p:txBody>
      </p:sp>
      <p:sp>
        <p:nvSpPr>
          <p:cNvPr id="397" name="Google Shape;397;p29"/>
          <p:cNvSpPr txBox="1"/>
          <p:nvPr>
            <p:ph idx="1" type="body"/>
          </p:nvPr>
        </p:nvSpPr>
        <p:spPr>
          <a:xfrm>
            <a:off x="1303800" y="1597875"/>
            <a:ext cx="7030500" cy="293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Gel visualizes different plasmid structures</a:t>
            </a:r>
            <a:endParaRPr sz="1800"/>
          </a:p>
        </p:txBody>
      </p:sp>
      <p:pic>
        <p:nvPicPr>
          <p:cNvPr id="398" name="Google Shape;398;p29"/>
          <p:cNvPicPr preferRelativeResize="0"/>
          <p:nvPr/>
        </p:nvPicPr>
        <p:blipFill rotWithShape="1">
          <a:blip r:embed="rId3">
            <a:alphaModFix amt="20000"/>
          </a:blip>
          <a:srcRect b="75980" l="0" r="0" t="0"/>
          <a:stretch/>
        </p:blipFill>
        <p:spPr>
          <a:xfrm>
            <a:off x="6276900" y="0"/>
            <a:ext cx="2867050" cy="1235425"/>
          </a:xfrm>
          <a:prstGeom prst="rect">
            <a:avLst/>
          </a:prstGeom>
          <a:noFill/>
          <a:ln>
            <a:noFill/>
          </a:ln>
        </p:spPr>
      </p:pic>
      <p:pic>
        <p:nvPicPr>
          <p:cNvPr id="399" name="Google Shape;399;p29"/>
          <p:cNvPicPr preferRelativeResize="0"/>
          <p:nvPr/>
        </p:nvPicPr>
        <p:blipFill rotWithShape="1">
          <a:blip r:embed="rId3">
            <a:alphaModFix/>
          </a:blip>
          <a:srcRect b="0" l="0" r="0" t="24017"/>
          <a:stretch/>
        </p:blipFill>
        <p:spPr>
          <a:xfrm>
            <a:off x="6276900" y="1235425"/>
            <a:ext cx="2867050" cy="3908074"/>
          </a:xfrm>
          <a:prstGeom prst="rect">
            <a:avLst/>
          </a:prstGeom>
          <a:noFill/>
          <a:ln>
            <a:noFill/>
          </a:ln>
        </p:spPr>
      </p:pic>
      <p:pic>
        <p:nvPicPr>
          <p:cNvPr id="400" name="Google Shape;400;p29"/>
          <p:cNvPicPr preferRelativeResize="0"/>
          <p:nvPr/>
        </p:nvPicPr>
        <p:blipFill>
          <a:blip r:embed="rId4">
            <a:alphaModFix/>
          </a:blip>
          <a:stretch>
            <a:fillRect/>
          </a:stretch>
        </p:blipFill>
        <p:spPr>
          <a:xfrm>
            <a:off x="2018475" y="2143275"/>
            <a:ext cx="2802825" cy="30002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3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Polymerase Chain Reaction (PCR)</a:t>
            </a:r>
            <a:endParaRPr/>
          </a:p>
        </p:txBody>
      </p:sp>
      <p:sp>
        <p:nvSpPr>
          <p:cNvPr id="406" name="Google Shape;406;p30"/>
          <p:cNvSpPr txBox="1"/>
          <p:nvPr>
            <p:ph idx="1" type="body"/>
          </p:nvPr>
        </p:nvSpPr>
        <p:spPr>
          <a:xfrm>
            <a:off x="1303800" y="1597875"/>
            <a:ext cx="7030500" cy="293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4 Ingredients:</a:t>
            </a:r>
            <a:endParaRPr sz="1800"/>
          </a:p>
          <a:p>
            <a:pPr indent="-342900" lvl="0" marL="457200" rtl="0" algn="l">
              <a:spcBef>
                <a:spcPts val="1600"/>
              </a:spcBef>
              <a:spcAft>
                <a:spcPts val="0"/>
              </a:spcAft>
              <a:buSzPts val="1800"/>
              <a:buAutoNum type="arabicPeriod"/>
            </a:pPr>
            <a:r>
              <a:rPr lang="en" sz="1800"/>
              <a:t>DNA sample</a:t>
            </a:r>
            <a:endParaRPr sz="1800"/>
          </a:p>
          <a:p>
            <a:pPr indent="-342900" lvl="0" marL="457200" rtl="0" algn="l">
              <a:spcBef>
                <a:spcPts val="0"/>
              </a:spcBef>
              <a:spcAft>
                <a:spcPts val="0"/>
              </a:spcAft>
              <a:buSzPts val="1800"/>
              <a:buAutoNum type="arabicPeriod"/>
            </a:pPr>
            <a:r>
              <a:rPr lang="en" sz="1800"/>
              <a:t>Forward </a:t>
            </a:r>
            <a:r>
              <a:rPr b="1" lang="en" sz="1800"/>
              <a:t>and </a:t>
            </a:r>
            <a:r>
              <a:rPr lang="en" sz="1800"/>
              <a:t>reverse primers</a:t>
            </a:r>
            <a:endParaRPr sz="1800"/>
          </a:p>
          <a:p>
            <a:pPr indent="-342900" lvl="0" marL="457200" rtl="0" algn="l">
              <a:spcBef>
                <a:spcPts val="0"/>
              </a:spcBef>
              <a:spcAft>
                <a:spcPts val="0"/>
              </a:spcAft>
              <a:buSzPts val="1800"/>
              <a:buAutoNum type="arabicPeriod"/>
            </a:pPr>
            <a:r>
              <a:rPr lang="en" sz="1800"/>
              <a:t>Deoxynucleoside triphosphates (dNTPs)</a:t>
            </a:r>
            <a:endParaRPr sz="1800"/>
          </a:p>
          <a:p>
            <a:pPr indent="-342900" lvl="0" marL="457200" rtl="0" algn="l">
              <a:spcBef>
                <a:spcPts val="0"/>
              </a:spcBef>
              <a:spcAft>
                <a:spcPts val="0"/>
              </a:spcAft>
              <a:buSzPts val="1800"/>
              <a:buAutoNum type="arabicPeriod"/>
            </a:pPr>
            <a:r>
              <a:rPr lang="en" sz="1800"/>
              <a:t>DNA polymerase (heat resistant)</a:t>
            </a:r>
            <a:endParaRPr sz="1800"/>
          </a:p>
          <a:p>
            <a:pPr indent="-342900" lvl="1" marL="914400" rtl="0" algn="l">
              <a:spcBef>
                <a:spcPts val="0"/>
              </a:spcBef>
              <a:spcAft>
                <a:spcPts val="0"/>
              </a:spcAft>
              <a:buSzPts val="1800"/>
              <a:buAutoNum type="alphaLcPeriod"/>
            </a:pPr>
            <a:r>
              <a:rPr lang="en" sz="1800"/>
              <a:t>Taq polymerase (</a:t>
            </a:r>
            <a:r>
              <a:rPr i="1" lang="en" sz="1800"/>
              <a:t>Thermus aquaticus</a:t>
            </a:r>
            <a:r>
              <a:rPr lang="en" sz="1800"/>
              <a:t>, thermophilic bacteria)</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3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Polymerase Chain Reaction (PCR)</a:t>
            </a:r>
            <a:endParaRPr/>
          </a:p>
        </p:txBody>
      </p:sp>
      <p:sp>
        <p:nvSpPr>
          <p:cNvPr id="412" name="Google Shape;412;p31"/>
          <p:cNvSpPr txBox="1"/>
          <p:nvPr>
            <p:ph idx="1" type="body"/>
          </p:nvPr>
        </p:nvSpPr>
        <p:spPr>
          <a:xfrm>
            <a:off x="1303800" y="1597875"/>
            <a:ext cx="7344300" cy="293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Denaturation (98ºC) → Reannealing (55ºC) →</a:t>
            </a:r>
            <a:r>
              <a:rPr lang="en" sz="1800"/>
              <a:t> </a:t>
            </a:r>
            <a:r>
              <a:rPr lang="en" sz="1800"/>
              <a:t>Extension (72ºC)</a:t>
            </a:r>
            <a:endParaRPr sz="1800"/>
          </a:p>
          <a:p>
            <a:pPr indent="-342900" lvl="0" marL="457200" rtl="0" algn="l">
              <a:spcBef>
                <a:spcPts val="0"/>
              </a:spcBef>
              <a:spcAft>
                <a:spcPts val="0"/>
              </a:spcAft>
              <a:buSzPts val="1800"/>
              <a:buChar char="●"/>
            </a:pPr>
            <a:r>
              <a:rPr lang="en" sz="1800"/>
              <a:t>Highly sensitive</a:t>
            </a:r>
            <a:endParaRPr sz="1800"/>
          </a:p>
        </p:txBody>
      </p:sp>
      <p:pic>
        <p:nvPicPr>
          <p:cNvPr id="413" name="Google Shape;413;p31"/>
          <p:cNvPicPr preferRelativeResize="0"/>
          <p:nvPr/>
        </p:nvPicPr>
        <p:blipFill>
          <a:blip r:embed="rId3">
            <a:alphaModFix/>
          </a:blip>
          <a:stretch>
            <a:fillRect/>
          </a:stretch>
        </p:blipFill>
        <p:spPr>
          <a:xfrm>
            <a:off x="3547390" y="2209800"/>
            <a:ext cx="5596612" cy="29336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824000" y="1613825"/>
            <a:ext cx="56307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Cloning/expressing a gene of interest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3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Primer design</a:t>
            </a:r>
            <a:endParaRPr/>
          </a:p>
        </p:txBody>
      </p:sp>
      <p:sp>
        <p:nvSpPr>
          <p:cNvPr id="419" name="Google Shape;419;p32"/>
          <p:cNvSpPr txBox="1"/>
          <p:nvPr>
            <p:ph idx="1" type="body"/>
          </p:nvPr>
        </p:nvSpPr>
        <p:spPr>
          <a:xfrm>
            <a:off x="1303800" y="1597875"/>
            <a:ext cx="7030500" cy="293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↑Temperature ⇒ ↓Stability</a:t>
            </a:r>
            <a:endParaRPr sz="1800"/>
          </a:p>
          <a:p>
            <a:pPr indent="-342900" lvl="0" marL="457200" rtl="0" algn="l">
              <a:spcBef>
                <a:spcPts val="0"/>
              </a:spcBef>
              <a:spcAft>
                <a:spcPts val="0"/>
              </a:spcAft>
              <a:buSzPts val="1800"/>
              <a:buChar char="●"/>
            </a:pPr>
            <a:r>
              <a:rPr lang="en" sz="1800"/>
              <a:t>↑GC content, ↑Length ⇒ ↑Stability</a:t>
            </a:r>
            <a:endParaRPr sz="1800"/>
          </a:p>
          <a:p>
            <a:pPr indent="-342900" lvl="1" marL="914400" rtl="0" algn="l">
              <a:spcBef>
                <a:spcPts val="0"/>
              </a:spcBef>
              <a:spcAft>
                <a:spcPts val="0"/>
              </a:spcAft>
              <a:buSzPts val="1800"/>
              <a:buChar char="○"/>
            </a:pPr>
            <a:r>
              <a:rPr lang="en" sz="1800"/>
              <a:t>T</a:t>
            </a:r>
            <a:r>
              <a:rPr baseline="-25000" lang="en" sz="1800"/>
              <a:t>m </a:t>
            </a:r>
            <a:r>
              <a:rPr lang="en" sz="1800"/>
              <a:t>- primer melting temperature, where half of all DNA duplexes are separated</a:t>
            </a:r>
            <a:endParaRPr sz="1800"/>
          </a:p>
          <a:p>
            <a:pPr indent="-342900" lvl="0" marL="457200" rtl="0" algn="l">
              <a:spcBef>
                <a:spcPts val="0"/>
              </a:spcBef>
              <a:spcAft>
                <a:spcPts val="0"/>
              </a:spcAft>
              <a:buSzPts val="1800"/>
              <a:buChar char="●"/>
            </a:pPr>
            <a:r>
              <a:rPr lang="en" sz="1800"/>
              <a:t>↑Salt concentration ⇒ ↑Stability</a:t>
            </a:r>
            <a:endParaRPr sz="1800"/>
          </a:p>
          <a:p>
            <a:pPr indent="-342900" lvl="1" marL="914400" rtl="0" algn="l">
              <a:spcBef>
                <a:spcPts val="0"/>
              </a:spcBef>
              <a:spcAft>
                <a:spcPts val="0"/>
              </a:spcAft>
              <a:buSzPts val="1800"/>
              <a:buChar char="○"/>
            </a:pPr>
            <a:r>
              <a:rPr lang="en" sz="1800"/>
              <a:t>Cations shield phosphate negatives charges</a:t>
            </a:r>
            <a:endParaRPr sz="1800"/>
          </a:p>
          <a:p>
            <a:pPr indent="-342900" lvl="0" marL="457200" rtl="0" algn="l">
              <a:spcBef>
                <a:spcPts val="0"/>
              </a:spcBef>
              <a:spcAft>
                <a:spcPts val="0"/>
              </a:spcAft>
              <a:buSzPts val="1800"/>
              <a:buChar char="●"/>
            </a:pPr>
            <a:r>
              <a:rPr lang="en" sz="1800"/>
              <a:t>Avoid primer dimers</a:t>
            </a:r>
            <a:endParaRPr sz="1800"/>
          </a:p>
        </p:txBody>
      </p:sp>
      <p:pic>
        <p:nvPicPr>
          <p:cNvPr id="420" name="Google Shape;420;p32"/>
          <p:cNvPicPr preferRelativeResize="0"/>
          <p:nvPr/>
        </p:nvPicPr>
        <p:blipFill>
          <a:blip r:embed="rId3">
            <a:alphaModFix/>
          </a:blip>
          <a:stretch>
            <a:fillRect/>
          </a:stretch>
        </p:blipFill>
        <p:spPr>
          <a:xfrm>
            <a:off x="4901300" y="3632600"/>
            <a:ext cx="3553450" cy="1510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3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PCR Variations</a:t>
            </a:r>
            <a:endParaRPr/>
          </a:p>
        </p:txBody>
      </p:sp>
      <p:sp>
        <p:nvSpPr>
          <p:cNvPr id="426" name="Google Shape;426;p33"/>
          <p:cNvSpPr txBox="1"/>
          <p:nvPr>
            <p:ph idx="1" type="body"/>
          </p:nvPr>
        </p:nvSpPr>
        <p:spPr>
          <a:xfrm>
            <a:off x="1303800" y="1597875"/>
            <a:ext cx="4377300" cy="293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Quantitative/real-time</a:t>
            </a:r>
            <a:endParaRPr sz="1800"/>
          </a:p>
          <a:p>
            <a:pPr indent="-342900" lvl="1" marL="914400" rtl="0" algn="l">
              <a:spcBef>
                <a:spcPts val="0"/>
              </a:spcBef>
              <a:spcAft>
                <a:spcPts val="0"/>
              </a:spcAft>
              <a:buSzPts val="1800"/>
              <a:buChar char="○"/>
            </a:pPr>
            <a:r>
              <a:rPr lang="en" sz="1800"/>
              <a:t>Ct = threshold cycle value</a:t>
            </a:r>
            <a:endParaRPr sz="1800"/>
          </a:p>
          <a:p>
            <a:pPr indent="-342900" lvl="1" marL="914400" rtl="0" algn="l">
              <a:spcBef>
                <a:spcPts val="0"/>
              </a:spcBef>
              <a:spcAft>
                <a:spcPts val="0"/>
              </a:spcAft>
              <a:buSzPts val="1800"/>
              <a:buChar char="○"/>
            </a:pPr>
            <a:r>
              <a:rPr lang="en" sz="1800"/>
              <a:t>↑DNA concentration ⇒↓Ct</a:t>
            </a:r>
            <a:endParaRPr sz="1800"/>
          </a:p>
          <a:p>
            <a:pPr indent="-342900" lvl="0" marL="457200" rtl="0" algn="l">
              <a:spcBef>
                <a:spcPts val="0"/>
              </a:spcBef>
              <a:spcAft>
                <a:spcPts val="0"/>
              </a:spcAft>
              <a:buSzPts val="1800"/>
              <a:buChar char="●"/>
            </a:pPr>
            <a:r>
              <a:rPr lang="en" sz="1800"/>
              <a:t>Add a probe that fluoresces once hybridized to the amplified DNA</a:t>
            </a:r>
            <a:endParaRPr sz="1800"/>
          </a:p>
        </p:txBody>
      </p:sp>
      <p:pic>
        <p:nvPicPr>
          <p:cNvPr id="427" name="Google Shape;427;p33"/>
          <p:cNvPicPr preferRelativeResize="0"/>
          <p:nvPr/>
        </p:nvPicPr>
        <p:blipFill>
          <a:blip r:embed="rId3">
            <a:alphaModFix/>
          </a:blip>
          <a:stretch>
            <a:fillRect/>
          </a:stretch>
        </p:blipFill>
        <p:spPr>
          <a:xfrm>
            <a:off x="5681050" y="0"/>
            <a:ext cx="3462950" cy="51434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431" name="Shape 431"/>
        <p:cNvGrpSpPr/>
        <p:nvPr/>
      </p:nvGrpSpPr>
      <p:grpSpPr>
        <a:xfrm>
          <a:off x="0" y="0"/>
          <a:ext cx="0" cy="0"/>
          <a:chOff x="0" y="0"/>
          <a:chExt cx="0" cy="0"/>
        </a:xfrm>
      </p:grpSpPr>
      <p:sp>
        <p:nvSpPr>
          <p:cNvPr id="432" name="Google Shape;432;p3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PCR Variations</a:t>
            </a:r>
            <a:endParaRPr/>
          </a:p>
        </p:txBody>
      </p:sp>
      <p:sp>
        <p:nvSpPr>
          <p:cNvPr id="433" name="Google Shape;433;p34"/>
          <p:cNvSpPr txBox="1"/>
          <p:nvPr>
            <p:ph idx="1" type="body"/>
          </p:nvPr>
        </p:nvSpPr>
        <p:spPr>
          <a:xfrm>
            <a:off x="1303800" y="1597875"/>
            <a:ext cx="4072200" cy="293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Reverse transcriptase converts RNA to DNA</a:t>
            </a:r>
            <a:endParaRPr sz="1800"/>
          </a:p>
          <a:p>
            <a:pPr indent="-342900" lvl="1" marL="914400" rtl="0" algn="l">
              <a:spcBef>
                <a:spcPts val="0"/>
              </a:spcBef>
              <a:spcAft>
                <a:spcPts val="0"/>
              </a:spcAft>
              <a:buSzPts val="1800"/>
              <a:buChar char="○"/>
            </a:pPr>
            <a:r>
              <a:rPr lang="en" sz="1800"/>
              <a:t>Use oligo-dT primers</a:t>
            </a:r>
            <a:endParaRPr sz="1800"/>
          </a:p>
          <a:p>
            <a:pPr indent="-342900" lvl="0" marL="457200" rtl="0" algn="l">
              <a:spcBef>
                <a:spcPts val="0"/>
              </a:spcBef>
              <a:spcAft>
                <a:spcPts val="0"/>
              </a:spcAft>
              <a:buSzPts val="1800"/>
              <a:buChar char="●"/>
            </a:pPr>
            <a:r>
              <a:rPr lang="en" sz="1800"/>
              <a:t>Follow up with normal PCR</a:t>
            </a:r>
            <a:endParaRPr sz="1800"/>
          </a:p>
          <a:p>
            <a:pPr indent="-342900" lvl="0" marL="457200" rtl="0" algn="l">
              <a:spcBef>
                <a:spcPts val="0"/>
              </a:spcBef>
              <a:spcAft>
                <a:spcPts val="0"/>
              </a:spcAft>
              <a:buSzPts val="1800"/>
              <a:buChar char="●"/>
            </a:pPr>
            <a:r>
              <a:rPr lang="en" sz="1800"/>
              <a:t>This allows us to compare mRNA expression</a:t>
            </a:r>
            <a:endParaRPr sz="1800"/>
          </a:p>
        </p:txBody>
      </p:sp>
      <p:graphicFrame>
        <p:nvGraphicFramePr>
          <p:cNvPr id="434" name="Google Shape;434;p34"/>
          <p:cNvGraphicFramePr/>
          <p:nvPr/>
        </p:nvGraphicFramePr>
        <p:xfrm>
          <a:off x="5710300" y="842250"/>
          <a:ext cx="3000000" cy="3000000"/>
        </p:xfrm>
        <a:graphic>
          <a:graphicData uri="http://schemas.openxmlformats.org/drawingml/2006/table">
            <a:tbl>
              <a:tblPr>
                <a:noFill/>
                <a:tableStyleId>{CB68BB30-D93A-452B-BE3B-93786401401F}</a:tableStyleId>
              </a:tblPr>
              <a:tblGrid>
                <a:gridCol w="1083475"/>
                <a:gridCol w="1083475"/>
                <a:gridCol w="1083475"/>
              </a:tblGrid>
              <a:tr h="510150">
                <a:tc>
                  <a:txBody>
                    <a:bodyPr/>
                    <a:lstStyle/>
                    <a:p>
                      <a:pPr indent="0" lvl="0" marL="0" rtl="0" algn="ctr">
                        <a:spcBef>
                          <a:spcPts val="0"/>
                        </a:spcBef>
                        <a:spcAft>
                          <a:spcPts val="0"/>
                        </a:spcAft>
                        <a:buNone/>
                      </a:pPr>
                      <a:r>
                        <a:t/>
                      </a:r>
                      <a:endParaRPr sz="1200">
                        <a:latin typeface="Nunito"/>
                        <a:ea typeface="Nunito"/>
                        <a:cs typeface="Nunito"/>
                        <a:sym typeface="Nuni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Nunito"/>
                          <a:ea typeface="Nunito"/>
                          <a:cs typeface="Nunito"/>
                          <a:sym typeface="Nunito"/>
                        </a:rPr>
                        <a:t>Normal</a:t>
                      </a:r>
                      <a:endParaRPr sz="1200">
                        <a:latin typeface="Nunito"/>
                        <a:ea typeface="Nunito"/>
                        <a:cs typeface="Nunito"/>
                        <a:sym typeface="Nuni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Nunito"/>
                          <a:ea typeface="Nunito"/>
                          <a:cs typeface="Nunito"/>
                          <a:sym typeface="Nunito"/>
                        </a:rPr>
                        <a:t>Quantitative (or real-time)</a:t>
                      </a:r>
                      <a:endParaRPr sz="1200">
                        <a:latin typeface="Nunito"/>
                        <a:ea typeface="Nunito"/>
                        <a:cs typeface="Nunito"/>
                        <a:sym typeface="Nuni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96250">
                <a:tc>
                  <a:txBody>
                    <a:bodyPr/>
                    <a:lstStyle/>
                    <a:p>
                      <a:pPr indent="0" lvl="0" marL="0" rtl="0" algn="ctr">
                        <a:spcBef>
                          <a:spcPts val="0"/>
                        </a:spcBef>
                        <a:spcAft>
                          <a:spcPts val="0"/>
                        </a:spcAft>
                        <a:buNone/>
                      </a:pPr>
                      <a:r>
                        <a:rPr lang="en" sz="1200">
                          <a:latin typeface="Nunito"/>
                          <a:ea typeface="Nunito"/>
                          <a:cs typeface="Nunito"/>
                          <a:sym typeface="Nunito"/>
                        </a:rPr>
                        <a:t>Normal</a:t>
                      </a:r>
                      <a:endParaRPr sz="1200">
                        <a:latin typeface="Nunito"/>
                        <a:ea typeface="Nunito"/>
                        <a:cs typeface="Nunito"/>
                        <a:sym typeface="Nuni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Nunito"/>
                          <a:ea typeface="Nunito"/>
                          <a:cs typeface="Nunito"/>
                          <a:sym typeface="Nunito"/>
                        </a:rPr>
                        <a:t>PCR</a:t>
                      </a:r>
                      <a:endParaRPr sz="1200">
                        <a:latin typeface="Nunito"/>
                        <a:ea typeface="Nunito"/>
                        <a:cs typeface="Nunito"/>
                        <a:sym typeface="Nuni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Nunito"/>
                          <a:ea typeface="Nunito"/>
                          <a:cs typeface="Nunito"/>
                          <a:sym typeface="Nunito"/>
                        </a:rPr>
                        <a:t>qPCR</a:t>
                      </a:r>
                      <a:endParaRPr sz="1200">
                        <a:latin typeface="Nunito"/>
                        <a:ea typeface="Nunito"/>
                        <a:cs typeface="Nunito"/>
                        <a:sym typeface="Nuni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10150">
                <a:tc>
                  <a:txBody>
                    <a:bodyPr/>
                    <a:lstStyle/>
                    <a:p>
                      <a:pPr indent="0" lvl="0" marL="0" rtl="0" algn="ctr">
                        <a:spcBef>
                          <a:spcPts val="0"/>
                        </a:spcBef>
                        <a:spcAft>
                          <a:spcPts val="0"/>
                        </a:spcAft>
                        <a:buNone/>
                      </a:pPr>
                      <a:r>
                        <a:rPr lang="en" sz="1200">
                          <a:latin typeface="Nunito"/>
                          <a:ea typeface="Nunito"/>
                          <a:cs typeface="Nunito"/>
                          <a:sym typeface="Nunito"/>
                        </a:rPr>
                        <a:t>Reverse Transcriptase</a:t>
                      </a:r>
                      <a:endParaRPr sz="1200">
                        <a:latin typeface="Nunito"/>
                        <a:ea typeface="Nunito"/>
                        <a:cs typeface="Nunito"/>
                        <a:sym typeface="Nuni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Nunito"/>
                          <a:ea typeface="Nunito"/>
                          <a:cs typeface="Nunito"/>
                          <a:sym typeface="Nunito"/>
                        </a:rPr>
                        <a:t>RT-PCR</a:t>
                      </a:r>
                      <a:endParaRPr sz="1200">
                        <a:latin typeface="Nunito"/>
                        <a:ea typeface="Nunito"/>
                        <a:cs typeface="Nunito"/>
                        <a:sym typeface="Nuni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Nunito"/>
                          <a:ea typeface="Nunito"/>
                          <a:cs typeface="Nunito"/>
                          <a:sym typeface="Nunito"/>
                        </a:rPr>
                        <a:t>RT-qPCR</a:t>
                      </a:r>
                      <a:endParaRPr sz="1200">
                        <a:latin typeface="Nunito"/>
                        <a:ea typeface="Nunito"/>
                        <a:cs typeface="Nunito"/>
                        <a:sym typeface="Nuni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pic>
        <p:nvPicPr>
          <p:cNvPr id="435" name="Google Shape;435;p34"/>
          <p:cNvPicPr preferRelativeResize="0"/>
          <p:nvPr/>
        </p:nvPicPr>
        <p:blipFill>
          <a:blip r:embed="rId3">
            <a:alphaModFix/>
          </a:blip>
          <a:stretch>
            <a:fillRect/>
          </a:stretch>
        </p:blipFill>
        <p:spPr>
          <a:xfrm>
            <a:off x="5268900" y="2726125"/>
            <a:ext cx="3875100" cy="2420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p3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DNA</a:t>
            </a:r>
            <a:r>
              <a:rPr lang="en"/>
              <a:t> Sequencing</a:t>
            </a:r>
            <a:endParaRPr/>
          </a:p>
        </p:txBody>
      </p:sp>
      <p:sp>
        <p:nvSpPr>
          <p:cNvPr id="441" name="Google Shape;441;p35"/>
          <p:cNvSpPr txBox="1"/>
          <p:nvPr>
            <p:ph idx="1" type="body"/>
          </p:nvPr>
        </p:nvSpPr>
        <p:spPr>
          <a:xfrm>
            <a:off x="1303800" y="1597875"/>
            <a:ext cx="3392100" cy="293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Sanger sequencing, or dideoxy chain termination</a:t>
            </a:r>
            <a:endParaRPr sz="1800"/>
          </a:p>
          <a:p>
            <a:pPr indent="-342900" lvl="0" marL="457200" rtl="0" algn="l">
              <a:spcBef>
                <a:spcPts val="0"/>
              </a:spcBef>
              <a:spcAft>
                <a:spcPts val="0"/>
              </a:spcAft>
              <a:buSzPts val="1800"/>
              <a:buChar char="●"/>
            </a:pPr>
            <a:r>
              <a:rPr lang="en" sz="1800"/>
              <a:t>ddNTPs lack 3’OH, so it can’t extend</a:t>
            </a:r>
            <a:endParaRPr sz="1800"/>
          </a:p>
          <a:p>
            <a:pPr indent="-342900" lvl="0" marL="457200" rtl="0" algn="l">
              <a:spcBef>
                <a:spcPts val="0"/>
              </a:spcBef>
              <a:spcAft>
                <a:spcPts val="0"/>
              </a:spcAft>
              <a:buSzPts val="1800"/>
              <a:buChar char="●"/>
            </a:pPr>
            <a:r>
              <a:rPr lang="en" sz="1800"/>
              <a:t>All possible lengths will eventually be generated</a:t>
            </a:r>
            <a:endParaRPr sz="1800"/>
          </a:p>
          <a:p>
            <a:pPr indent="-342900" lvl="0" marL="457200" rtl="0" algn="l">
              <a:spcBef>
                <a:spcPts val="0"/>
              </a:spcBef>
              <a:spcAft>
                <a:spcPts val="0"/>
              </a:spcAft>
              <a:buSzPts val="1800"/>
              <a:buChar char="●"/>
            </a:pPr>
            <a:r>
              <a:rPr lang="en" sz="1800"/>
              <a:t>Read from bottom-up gives complement</a:t>
            </a:r>
            <a:endParaRPr sz="1800"/>
          </a:p>
          <a:p>
            <a:pPr indent="-342900" lvl="0" marL="457200" rtl="0" algn="l">
              <a:spcBef>
                <a:spcPts val="0"/>
              </a:spcBef>
              <a:spcAft>
                <a:spcPts val="0"/>
              </a:spcAft>
              <a:buSzPts val="1800"/>
              <a:buChar char="●"/>
            </a:pPr>
            <a:r>
              <a:rPr lang="en" sz="1800"/>
              <a:t>Can use fluorescent tags or radioactive </a:t>
            </a:r>
            <a:r>
              <a:rPr baseline="30000" lang="en" sz="1800"/>
              <a:t>32</a:t>
            </a:r>
            <a:r>
              <a:rPr lang="en" sz="1800"/>
              <a:t>P</a:t>
            </a:r>
            <a:endParaRPr sz="1800"/>
          </a:p>
        </p:txBody>
      </p:sp>
      <p:pic>
        <p:nvPicPr>
          <p:cNvPr id="442" name="Google Shape;442;p35"/>
          <p:cNvPicPr preferRelativeResize="0"/>
          <p:nvPr/>
        </p:nvPicPr>
        <p:blipFill>
          <a:blip r:embed="rId3">
            <a:alphaModFix/>
          </a:blip>
          <a:stretch>
            <a:fillRect/>
          </a:stretch>
        </p:blipFill>
        <p:spPr>
          <a:xfrm>
            <a:off x="4695797" y="0"/>
            <a:ext cx="4448206" cy="5143499"/>
          </a:xfrm>
          <a:prstGeom prst="rect">
            <a:avLst/>
          </a:prstGeom>
          <a:noFill/>
          <a:ln>
            <a:noFill/>
          </a:ln>
        </p:spPr>
      </p:pic>
      <p:sp>
        <p:nvSpPr>
          <p:cNvPr id="443" name="Google Shape;443;p35"/>
          <p:cNvSpPr/>
          <p:nvPr/>
        </p:nvSpPr>
        <p:spPr>
          <a:xfrm>
            <a:off x="4690175" y="4399300"/>
            <a:ext cx="254400" cy="74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4" name="Google Shape;444;p35"/>
          <p:cNvPicPr preferRelativeResize="0"/>
          <p:nvPr/>
        </p:nvPicPr>
        <p:blipFill>
          <a:blip r:embed="rId4">
            <a:alphaModFix/>
          </a:blip>
          <a:stretch>
            <a:fillRect/>
          </a:stretch>
        </p:blipFill>
        <p:spPr>
          <a:xfrm>
            <a:off x="0" y="3443000"/>
            <a:ext cx="1471125" cy="17004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3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Generation Sequencing</a:t>
            </a:r>
            <a:endParaRPr/>
          </a:p>
        </p:txBody>
      </p:sp>
      <p:sp>
        <p:nvSpPr>
          <p:cNvPr id="450" name="Google Shape;450;p36"/>
          <p:cNvSpPr txBox="1"/>
          <p:nvPr>
            <p:ph idx="1" type="body"/>
          </p:nvPr>
        </p:nvSpPr>
        <p:spPr>
          <a:xfrm>
            <a:off x="143800" y="3154075"/>
            <a:ext cx="2018100" cy="108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Sequencing by synthesis</a:t>
            </a:r>
            <a:endParaRPr sz="1800"/>
          </a:p>
          <a:p>
            <a:pPr indent="-342900" lvl="0" marL="457200" rtl="0" algn="l">
              <a:spcBef>
                <a:spcPts val="0"/>
              </a:spcBef>
              <a:spcAft>
                <a:spcPts val="0"/>
              </a:spcAft>
              <a:buSzPts val="1800"/>
              <a:buChar char="●"/>
            </a:pPr>
            <a:r>
              <a:rPr lang="en" sz="1800"/>
              <a:t>Massively parallel</a:t>
            </a:r>
            <a:endParaRPr sz="1800"/>
          </a:p>
        </p:txBody>
      </p:sp>
      <p:pic>
        <p:nvPicPr>
          <p:cNvPr id="451" name="Google Shape;451;p36"/>
          <p:cNvPicPr preferRelativeResize="0"/>
          <p:nvPr/>
        </p:nvPicPr>
        <p:blipFill>
          <a:blip r:embed="rId3">
            <a:alphaModFix/>
          </a:blip>
          <a:stretch>
            <a:fillRect/>
          </a:stretch>
        </p:blipFill>
        <p:spPr>
          <a:xfrm>
            <a:off x="2161900" y="1269875"/>
            <a:ext cx="6661825" cy="38736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3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 to our Expression Vector</a:t>
            </a:r>
            <a:endParaRPr/>
          </a:p>
        </p:txBody>
      </p:sp>
      <p:sp>
        <p:nvSpPr>
          <p:cNvPr id="457" name="Google Shape;457;p37"/>
          <p:cNvSpPr txBox="1"/>
          <p:nvPr>
            <p:ph idx="1" type="body"/>
          </p:nvPr>
        </p:nvSpPr>
        <p:spPr>
          <a:xfrm>
            <a:off x="1303800" y="1597875"/>
            <a:ext cx="7030500" cy="293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We now have three powerful tools (increasing specificity):</a:t>
            </a:r>
            <a:endParaRPr sz="1800"/>
          </a:p>
          <a:p>
            <a:pPr indent="-342900" lvl="1" marL="914400" rtl="0" algn="l">
              <a:spcBef>
                <a:spcPts val="0"/>
              </a:spcBef>
              <a:spcAft>
                <a:spcPts val="0"/>
              </a:spcAft>
              <a:buSzPts val="1800"/>
              <a:buAutoNum type="arabicPeriod"/>
            </a:pPr>
            <a:r>
              <a:rPr lang="en" sz="1800"/>
              <a:t>Gel electrophoresis (with restriction digest, it gives us an idea of the plasmid shape)</a:t>
            </a:r>
            <a:endParaRPr sz="1800"/>
          </a:p>
          <a:p>
            <a:pPr indent="-342900" lvl="1" marL="914400" rtl="0" algn="l">
              <a:spcBef>
                <a:spcPts val="0"/>
              </a:spcBef>
              <a:spcAft>
                <a:spcPts val="0"/>
              </a:spcAft>
              <a:buSzPts val="1800"/>
              <a:buAutoNum type="arabicPeriod"/>
            </a:pPr>
            <a:r>
              <a:rPr lang="en" sz="1800"/>
              <a:t>PCR, which can use primers to detect a sequence</a:t>
            </a:r>
            <a:endParaRPr sz="1800"/>
          </a:p>
          <a:p>
            <a:pPr indent="-342900" lvl="1" marL="914400" rtl="0" algn="l">
              <a:spcBef>
                <a:spcPts val="0"/>
              </a:spcBef>
              <a:spcAft>
                <a:spcPts val="0"/>
              </a:spcAft>
              <a:buSzPts val="1800"/>
              <a:buAutoNum type="arabicPeriod"/>
            </a:pPr>
            <a:r>
              <a:rPr lang="en" sz="1800"/>
              <a:t>DNA sequencing - expensive, overkill</a:t>
            </a:r>
            <a:endParaRPr sz="1800"/>
          </a:p>
          <a:p>
            <a:pPr indent="-342900" lvl="0" marL="457200" rtl="0" algn="l">
              <a:spcBef>
                <a:spcPts val="0"/>
              </a:spcBef>
              <a:spcAft>
                <a:spcPts val="0"/>
              </a:spcAft>
              <a:buSzPts val="1800"/>
              <a:buChar char="●"/>
            </a:pPr>
            <a:r>
              <a:rPr lang="en" sz="1800"/>
              <a:t>PCR is typically used to confirm proper insertion</a:t>
            </a:r>
            <a:endParaRPr sz="1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3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Practice!</a:t>
            </a:r>
            <a:endParaRPr/>
          </a:p>
        </p:txBody>
      </p:sp>
      <p:pic>
        <p:nvPicPr>
          <p:cNvPr id="463" name="Google Shape;463;p38"/>
          <p:cNvPicPr preferRelativeResize="0"/>
          <p:nvPr/>
        </p:nvPicPr>
        <p:blipFill>
          <a:blip r:embed="rId3">
            <a:alphaModFix/>
          </a:blip>
          <a:stretch>
            <a:fillRect/>
          </a:stretch>
        </p:blipFill>
        <p:spPr>
          <a:xfrm>
            <a:off x="4013100" y="1295325"/>
            <a:ext cx="5130902" cy="3848176"/>
          </a:xfrm>
          <a:prstGeom prst="rect">
            <a:avLst/>
          </a:prstGeom>
          <a:noFill/>
          <a:ln>
            <a:noFill/>
          </a:ln>
        </p:spPr>
      </p:pic>
      <p:sp>
        <p:nvSpPr>
          <p:cNvPr id="464" name="Google Shape;464;p38"/>
          <p:cNvSpPr txBox="1"/>
          <p:nvPr>
            <p:ph idx="1" type="body"/>
          </p:nvPr>
        </p:nvSpPr>
        <p:spPr>
          <a:xfrm>
            <a:off x="1303800" y="1597875"/>
            <a:ext cx="2709300" cy="2933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t>Draw a gel showing the PCR products for each of the six cases shown</a:t>
            </a: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3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Practice!</a:t>
            </a:r>
            <a:endParaRPr/>
          </a:p>
        </p:txBody>
      </p:sp>
      <p:sp>
        <p:nvSpPr>
          <p:cNvPr id="470" name="Google Shape;470;p39"/>
          <p:cNvSpPr txBox="1"/>
          <p:nvPr>
            <p:ph idx="1" type="body"/>
          </p:nvPr>
        </p:nvSpPr>
        <p:spPr>
          <a:xfrm>
            <a:off x="1303800" y="1597875"/>
            <a:ext cx="7030500" cy="2933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t>What’s the difference between 1 and 3?</a:t>
            </a:r>
            <a:endParaRPr sz="1800"/>
          </a:p>
        </p:txBody>
      </p:sp>
      <p:pic>
        <p:nvPicPr>
          <p:cNvPr id="471" name="Google Shape;471;p39"/>
          <p:cNvPicPr preferRelativeResize="0"/>
          <p:nvPr/>
        </p:nvPicPr>
        <p:blipFill>
          <a:blip r:embed="rId3">
            <a:alphaModFix/>
          </a:blip>
          <a:stretch>
            <a:fillRect/>
          </a:stretch>
        </p:blipFill>
        <p:spPr>
          <a:xfrm>
            <a:off x="818875" y="2041175"/>
            <a:ext cx="7506255" cy="310232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40"/>
          <p:cNvSpPr txBox="1"/>
          <p:nvPr>
            <p:ph type="title"/>
          </p:nvPr>
        </p:nvSpPr>
        <p:spPr>
          <a:xfrm>
            <a:off x="824000" y="1613825"/>
            <a:ext cx="78759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Broader Techniques for Analysis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p4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DNA Libraries</a:t>
            </a:r>
            <a:endParaRPr/>
          </a:p>
        </p:txBody>
      </p:sp>
      <p:sp>
        <p:nvSpPr>
          <p:cNvPr id="482" name="Google Shape;482;p41"/>
          <p:cNvSpPr txBox="1"/>
          <p:nvPr>
            <p:ph idx="1" type="body"/>
          </p:nvPr>
        </p:nvSpPr>
        <p:spPr>
          <a:xfrm>
            <a:off x="1303800" y="1597875"/>
            <a:ext cx="6077700" cy="293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We can go back to cloning vectors, but scale it up</a:t>
            </a:r>
            <a:endParaRPr sz="1800"/>
          </a:p>
          <a:p>
            <a:pPr indent="-342900" lvl="1" marL="914400" rtl="0" algn="l">
              <a:spcBef>
                <a:spcPts val="0"/>
              </a:spcBef>
              <a:spcAft>
                <a:spcPts val="0"/>
              </a:spcAft>
              <a:buSzPts val="1800"/>
              <a:buChar char="○"/>
            </a:pPr>
            <a:r>
              <a:rPr lang="en" sz="1800"/>
              <a:t>Fragment size can be approximately controlled</a:t>
            </a:r>
            <a:endParaRPr sz="1800"/>
          </a:p>
          <a:p>
            <a:pPr indent="-342900" lvl="0" marL="457200" rtl="0" algn="l">
              <a:spcBef>
                <a:spcPts val="0"/>
              </a:spcBef>
              <a:spcAft>
                <a:spcPts val="0"/>
              </a:spcAft>
              <a:buSzPts val="1800"/>
              <a:buChar char="●"/>
            </a:pPr>
            <a:r>
              <a:rPr lang="en" sz="1800"/>
              <a:t>Genome library - DNA library of entire genome</a:t>
            </a:r>
            <a:endParaRPr sz="1800"/>
          </a:p>
        </p:txBody>
      </p:sp>
      <p:pic>
        <p:nvPicPr>
          <p:cNvPr id="483" name="Google Shape;483;p41"/>
          <p:cNvPicPr preferRelativeResize="0"/>
          <p:nvPr/>
        </p:nvPicPr>
        <p:blipFill>
          <a:blip r:embed="rId3">
            <a:alphaModFix/>
          </a:blip>
          <a:stretch>
            <a:fillRect/>
          </a:stretch>
        </p:blipFill>
        <p:spPr>
          <a:xfrm>
            <a:off x="7381546" y="0"/>
            <a:ext cx="1762458" cy="51434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15"/>
          <p:cNvSpPr txBox="1"/>
          <p:nvPr>
            <p:ph idx="1" type="body"/>
          </p:nvPr>
        </p:nvSpPr>
        <p:spPr>
          <a:xfrm>
            <a:off x="1303800" y="1597875"/>
            <a:ext cx="7030500" cy="293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sz="1800"/>
              <a:t>Restriction enzymes can consistently cleave at specific</a:t>
            </a:r>
            <a:r>
              <a:rPr b="1" lang="en" sz="1800"/>
              <a:t> </a:t>
            </a:r>
            <a:r>
              <a:rPr lang="en" sz="1800"/>
              <a:t>sites</a:t>
            </a:r>
            <a:endParaRPr b="1" sz="1800"/>
          </a:p>
          <a:p>
            <a:pPr indent="-342900" lvl="0" marL="457200" rtl="0" algn="l">
              <a:spcBef>
                <a:spcPts val="0"/>
              </a:spcBef>
              <a:spcAft>
                <a:spcPts val="0"/>
              </a:spcAft>
              <a:buSzPts val="1800"/>
              <a:buAutoNum type="arabicPeriod"/>
            </a:pPr>
            <a:r>
              <a:rPr lang="en" sz="1800"/>
              <a:t>Ligation/joining</a:t>
            </a:r>
            <a:endParaRPr sz="1800"/>
          </a:p>
          <a:p>
            <a:pPr indent="-342900" lvl="0" marL="457200" rtl="0" algn="l">
              <a:spcBef>
                <a:spcPts val="0"/>
              </a:spcBef>
              <a:spcAft>
                <a:spcPts val="0"/>
              </a:spcAft>
              <a:buSzPts val="1800"/>
              <a:buAutoNum type="arabicPeriod"/>
            </a:pPr>
            <a:r>
              <a:rPr lang="en" sz="1800"/>
              <a:t>Replication</a:t>
            </a:r>
            <a:endParaRPr sz="1800"/>
          </a:p>
          <a:p>
            <a:pPr indent="-342900" lvl="0" marL="457200" rtl="0" algn="l">
              <a:spcBef>
                <a:spcPts val="0"/>
              </a:spcBef>
              <a:spcAft>
                <a:spcPts val="0"/>
              </a:spcAft>
              <a:buSzPts val="1800"/>
              <a:buAutoNum type="arabicPeriod"/>
            </a:pPr>
            <a:r>
              <a:rPr lang="en" sz="1800"/>
              <a:t>Hybridization allows for sensitive and accurate selection</a:t>
            </a:r>
            <a:endParaRPr sz="1800"/>
          </a:p>
          <a:p>
            <a:pPr indent="-342900" lvl="0" marL="457200" rtl="0" algn="l">
              <a:spcBef>
                <a:spcPts val="0"/>
              </a:spcBef>
              <a:spcAft>
                <a:spcPts val="0"/>
              </a:spcAft>
              <a:buSzPts val="1800"/>
              <a:buAutoNum type="arabicPeriod"/>
            </a:pPr>
            <a:r>
              <a:rPr lang="en" sz="1800"/>
              <a:t>Denaturation and renaturation</a:t>
            </a:r>
            <a:endParaRPr sz="1800"/>
          </a:p>
          <a:p>
            <a:pPr indent="-342900" lvl="0" marL="457200" rtl="0" algn="l">
              <a:spcBef>
                <a:spcPts val="0"/>
              </a:spcBef>
              <a:spcAft>
                <a:spcPts val="0"/>
              </a:spcAft>
              <a:buSzPts val="1800"/>
              <a:buAutoNum type="arabicPeriod"/>
            </a:pPr>
            <a:r>
              <a:rPr lang="en" sz="1800"/>
              <a:t>DNA can be synthesized</a:t>
            </a:r>
            <a:endParaRPr sz="1800"/>
          </a:p>
          <a:p>
            <a:pPr indent="-342900" lvl="0" marL="457200" rtl="0" algn="l">
              <a:spcBef>
                <a:spcPts val="0"/>
              </a:spcBef>
              <a:spcAft>
                <a:spcPts val="0"/>
              </a:spcAft>
              <a:buSzPts val="1800"/>
              <a:buAutoNum type="arabicPeriod"/>
            </a:pPr>
            <a:r>
              <a:rPr lang="en" sz="1800"/>
              <a:t>DNA can be sequenced</a:t>
            </a:r>
            <a:endParaRPr sz="1800"/>
          </a:p>
        </p:txBody>
      </p:sp>
      <p:sp>
        <p:nvSpPr>
          <p:cNvPr id="289" name="Google Shape;289;p1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Recombinant DNA Technology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4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r>
              <a:rPr lang="en"/>
              <a:t>DNA Libraries</a:t>
            </a:r>
            <a:endParaRPr/>
          </a:p>
        </p:txBody>
      </p:sp>
      <p:sp>
        <p:nvSpPr>
          <p:cNvPr id="489" name="Google Shape;489;p42"/>
          <p:cNvSpPr txBox="1"/>
          <p:nvPr>
            <p:ph idx="1" type="body"/>
          </p:nvPr>
        </p:nvSpPr>
        <p:spPr>
          <a:xfrm>
            <a:off x="1303800" y="1597875"/>
            <a:ext cx="3689400" cy="293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Using reverse transcriptase, convert mRNA into complementary DNA (cDNA)</a:t>
            </a:r>
            <a:endParaRPr sz="1800"/>
          </a:p>
        </p:txBody>
      </p:sp>
      <p:pic>
        <p:nvPicPr>
          <p:cNvPr id="490" name="Google Shape;490;p42"/>
          <p:cNvPicPr preferRelativeResize="0"/>
          <p:nvPr/>
        </p:nvPicPr>
        <p:blipFill>
          <a:blip r:embed="rId3">
            <a:alphaModFix/>
          </a:blip>
          <a:stretch>
            <a:fillRect/>
          </a:stretch>
        </p:blipFill>
        <p:spPr>
          <a:xfrm>
            <a:off x="4809396" y="0"/>
            <a:ext cx="4334609" cy="51435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Google Shape;495;p4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Hybridization</a:t>
            </a:r>
            <a:endParaRPr/>
          </a:p>
        </p:txBody>
      </p:sp>
      <p:sp>
        <p:nvSpPr>
          <p:cNvPr id="496" name="Google Shape;496;p43"/>
          <p:cNvSpPr txBox="1"/>
          <p:nvPr>
            <p:ph idx="1" type="body"/>
          </p:nvPr>
        </p:nvSpPr>
        <p:spPr>
          <a:xfrm>
            <a:off x="1303800" y="1597875"/>
            <a:ext cx="7319400" cy="293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Take advantage of the specificity of DNA hybridization</a:t>
            </a:r>
            <a:endParaRPr sz="1800"/>
          </a:p>
          <a:p>
            <a:pPr indent="-342900" lvl="0" marL="457200" rtl="0" algn="l">
              <a:spcBef>
                <a:spcPts val="0"/>
              </a:spcBef>
              <a:spcAft>
                <a:spcPts val="0"/>
              </a:spcAft>
              <a:buSzPts val="1800"/>
              <a:buChar char="●"/>
            </a:pPr>
            <a:r>
              <a:rPr lang="en" sz="1800"/>
              <a:t>Blotting is the transfer onto a special carrier membrane</a:t>
            </a:r>
            <a:endParaRPr sz="1800"/>
          </a:p>
          <a:p>
            <a:pPr indent="-342900" lvl="1" marL="914400" rtl="0" algn="l">
              <a:spcBef>
                <a:spcPts val="0"/>
              </a:spcBef>
              <a:spcAft>
                <a:spcPts val="0"/>
              </a:spcAft>
              <a:buSzPts val="1800"/>
              <a:buChar char="○"/>
            </a:pPr>
            <a:r>
              <a:rPr lang="en" sz="1800"/>
              <a:t>Typical flow: Gel electrophoresis → blotting → visualization </a:t>
            </a:r>
            <a:endParaRPr sz="1800"/>
          </a:p>
          <a:p>
            <a:pPr indent="-342900" lvl="1" marL="914400" rtl="0" algn="l">
              <a:spcBef>
                <a:spcPts val="0"/>
              </a:spcBef>
              <a:spcAft>
                <a:spcPts val="0"/>
              </a:spcAft>
              <a:buSzPts val="1800"/>
              <a:buChar char="○"/>
            </a:pPr>
            <a:r>
              <a:rPr lang="en" sz="1800"/>
              <a:t>Southern - DNA</a:t>
            </a:r>
            <a:endParaRPr sz="1800"/>
          </a:p>
          <a:p>
            <a:pPr indent="-342900" lvl="1" marL="914400" rtl="0" algn="l">
              <a:spcBef>
                <a:spcPts val="0"/>
              </a:spcBef>
              <a:spcAft>
                <a:spcPts val="0"/>
              </a:spcAft>
              <a:buSzPts val="1800"/>
              <a:buChar char="○"/>
            </a:pPr>
            <a:r>
              <a:rPr lang="en" sz="1800"/>
              <a:t>Northern - RNA</a:t>
            </a:r>
            <a:endParaRPr sz="1800"/>
          </a:p>
          <a:p>
            <a:pPr indent="-342900" lvl="1" marL="914400" rtl="0" algn="l">
              <a:spcBef>
                <a:spcPts val="0"/>
              </a:spcBef>
              <a:spcAft>
                <a:spcPts val="0"/>
              </a:spcAft>
              <a:buSzPts val="1800"/>
              <a:buChar char="○"/>
            </a:pPr>
            <a:r>
              <a:rPr i="1" lang="en" sz="1800"/>
              <a:t>Nitrocellulose only binds to ssDNA, so alkali denaturation step is needed</a:t>
            </a:r>
            <a:endParaRPr i="1" sz="1800"/>
          </a:p>
        </p:txBody>
      </p:sp>
      <p:pic>
        <p:nvPicPr>
          <p:cNvPr id="497" name="Google Shape;497;p43"/>
          <p:cNvPicPr preferRelativeResize="0"/>
          <p:nvPr/>
        </p:nvPicPr>
        <p:blipFill>
          <a:blip r:embed="rId3">
            <a:alphaModFix/>
          </a:blip>
          <a:stretch>
            <a:fillRect/>
          </a:stretch>
        </p:blipFill>
        <p:spPr>
          <a:xfrm>
            <a:off x="3971150" y="3522825"/>
            <a:ext cx="5172849" cy="1620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Google Shape;502;p4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Southern Blot</a:t>
            </a:r>
            <a:endParaRPr/>
          </a:p>
        </p:txBody>
      </p:sp>
      <p:pic>
        <p:nvPicPr>
          <p:cNvPr id="503" name="Google Shape;503;p44"/>
          <p:cNvPicPr preferRelativeResize="0"/>
          <p:nvPr/>
        </p:nvPicPr>
        <p:blipFill>
          <a:blip r:embed="rId3">
            <a:alphaModFix/>
          </a:blip>
          <a:stretch>
            <a:fillRect/>
          </a:stretch>
        </p:blipFill>
        <p:spPr>
          <a:xfrm>
            <a:off x="1227312" y="1460425"/>
            <a:ext cx="7183473" cy="1803400"/>
          </a:xfrm>
          <a:prstGeom prst="rect">
            <a:avLst/>
          </a:prstGeom>
          <a:noFill/>
          <a:ln>
            <a:noFill/>
          </a:ln>
        </p:spPr>
      </p:pic>
      <p:pic>
        <p:nvPicPr>
          <p:cNvPr id="504" name="Google Shape;504;p44"/>
          <p:cNvPicPr preferRelativeResize="0"/>
          <p:nvPr/>
        </p:nvPicPr>
        <p:blipFill rotWithShape="1">
          <a:blip r:embed="rId4">
            <a:alphaModFix/>
          </a:blip>
          <a:srcRect b="-880" l="0" r="0" t="880"/>
          <a:stretch/>
        </p:blipFill>
        <p:spPr>
          <a:xfrm>
            <a:off x="1227300" y="3259750"/>
            <a:ext cx="7183499" cy="17463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4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Nort</a:t>
            </a:r>
            <a:r>
              <a:rPr lang="en"/>
              <a:t>hern Blot</a:t>
            </a:r>
            <a:endParaRPr/>
          </a:p>
        </p:txBody>
      </p:sp>
      <p:pic>
        <p:nvPicPr>
          <p:cNvPr id="510" name="Google Shape;510;p45"/>
          <p:cNvPicPr preferRelativeResize="0"/>
          <p:nvPr/>
        </p:nvPicPr>
        <p:blipFill rotWithShape="1">
          <a:blip r:embed="rId3">
            <a:alphaModFix/>
          </a:blip>
          <a:srcRect b="5148" l="0" r="0" t="3569"/>
          <a:stretch/>
        </p:blipFill>
        <p:spPr>
          <a:xfrm>
            <a:off x="2036025" y="1280275"/>
            <a:ext cx="5071949" cy="38632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4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Scaling it up</a:t>
            </a:r>
            <a:endParaRPr/>
          </a:p>
        </p:txBody>
      </p:sp>
      <p:sp>
        <p:nvSpPr>
          <p:cNvPr id="516" name="Google Shape;516;p46"/>
          <p:cNvSpPr txBox="1"/>
          <p:nvPr>
            <p:ph idx="1" type="body"/>
          </p:nvPr>
        </p:nvSpPr>
        <p:spPr>
          <a:xfrm>
            <a:off x="1303800" y="1597875"/>
            <a:ext cx="5508000" cy="293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Microarray analysis - snapshot of overall expression pattern</a:t>
            </a:r>
            <a:endParaRPr sz="1800"/>
          </a:p>
          <a:p>
            <a:pPr indent="-342900" lvl="0" marL="457200" rtl="0" algn="l">
              <a:spcBef>
                <a:spcPts val="0"/>
              </a:spcBef>
              <a:spcAft>
                <a:spcPts val="0"/>
              </a:spcAft>
              <a:buSzPts val="1800"/>
              <a:buChar char="●"/>
            </a:pPr>
            <a:r>
              <a:rPr lang="en" sz="1800"/>
              <a:t>Attach probes to solid surface</a:t>
            </a:r>
            <a:endParaRPr sz="1800"/>
          </a:p>
          <a:p>
            <a:pPr indent="-342900" lvl="0" marL="457200" rtl="0" algn="l">
              <a:spcBef>
                <a:spcPts val="0"/>
              </a:spcBef>
              <a:spcAft>
                <a:spcPts val="0"/>
              </a:spcAft>
              <a:buSzPts val="1800"/>
              <a:buChar char="●"/>
            </a:pPr>
            <a:r>
              <a:rPr lang="en" sz="1800"/>
              <a:t>Add fluorescently labeled cDNA to microarray</a:t>
            </a:r>
            <a:endParaRPr sz="1800"/>
          </a:p>
          <a:p>
            <a:pPr indent="-342900" lvl="0" marL="457200" rtl="0" algn="l">
              <a:spcBef>
                <a:spcPts val="0"/>
              </a:spcBef>
              <a:spcAft>
                <a:spcPts val="0"/>
              </a:spcAft>
              <a:buSzPts val="1800"/>
              <a:buChar char="●"/>
            </a:pPr>
            <a:r>
              <a:rPr lang="en" sz="1800"/>
              <a:t>More comprehensive version of RT-qPCR</a:t>
            </a:r>
            <a:endParaRPr sz="1800"/>
          </a:p>
        </p:txBody>
      </p:sp>
      <p:pic>
        <p:nvPicPr>
          <p:cNvPr id="517" name="Google Shape;517;p46"/>
          <p:cNvPicPr preferRelativeResize="0"/>
          <p:nvPr/>
        </p:nvPicPr>
        <p:blipFill>
          <a:blip r:embed="rId3">
            <a:alphaModFix/>
          </a:blip>
          <a:stretch>
            <a:fillRect/>
          </a:stretch>
        </p:blipFill>
        <p:spPr>
          <a:xfrm>
            <a:off x="6811852" y="0"/>
            <a:ext cx="2332146" cy="51434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Google Shape;522;p4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In</a:t>
            </a:r>
            <a:r>
              <a:rPr lang="en"/>
              <a:t> </a:t>
            </a:r>
            <a:r>
              <a:rPr i="1" lang="en"/>
              <a:t>Situ </a:t>
            </a:r>
            <a:r>
              <a:rPr lang="en"/>
              <a:t>Hybridization</a:t>
            </a:r>
            <a:endParaRPr/>
          </a:p>
        </p:txBody>
      </p:sp>
      <p:sp>
        <p:nvSpPr>
          <p:cNvPr id="523" name="Google Shape;523;p47"/>
          <p:cNvSpPr txBox="1"/>
          <p:nvPr>
            <p:ph idx="1" type="body"/>
          </p:nvPr>
        </p:nvSpPr>
        <p:spPr>
          <a:xfrm>
            <a:off x="1303800" y="1597875"/>
            <a:ext cx="4437600" cy="293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Further visualize patterns of expression </a:t>
            </a:r>
            <a:r>
              <a:rPr i="1" lang="en" sz="1800"/>
              <a:t>in vivo</a:t>
            </a:r>
            <a:endParaRPr sz="1800"/>
          </a:p>
          <a:p>
            <a:pPr indent="-342900" lvl="0" marL="457200" rtl="0" algn="l">
              <a:spcBef>
                <a:spcPts val="0"/>
              </a:spcBef>
              <a:spcAft>
                <a:spcPts val="0"/>
              </a:spcAft>
              <a:buSzPts val="1800"/>
              <a:buChar char="●"/>
            </a:pPr>
            <a:r>
              <a:rPr lang="en" sz="1800"/>
              <a:t>Add fluorescently tagged probes to embryo</a:t>
            </a:r>
            <a:endParaRPr sz="1800"/>
          </a:p>
        </p:txBody>
      </p:sp>
      <p:pic>
        <p:nvPicPr>
          <p:cNvPr id="524" name="Google Shape;524;p47"/>
          <p:cNvPicPr preferRelativeResize="0"/>
          <p:nvPr/>
        </p:nvPicPr>
        <p:blipFill>
          <a:blip r:embed="rId3">
            <a:alphaModFix/>
          </a:blip>
          <a:stretch>
            <a:fillRect/>
          </a:stretch>
        </p:blipFill>
        <p:spPr>
          <a:xfrm>
            <a:off x="5741388" y="0"/>
            <a:ext cx="3402622" cy="51434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528" name="Shape 528"/>
        <p:cNvGrpSpPr/>
        <p:nvPr/>
      </p:nvGrpSpPr>
      <p:grpSpPr>
        <a:xfrm>
          <a:off x="0" y="0"/>
          <a:ext cx="0" cy="0"/>
          <a:chOff x="0" y="0"/>
          <a:chExt cx="0" cy="0"/>
        </a:xfrm>
      </p:grpSpPr>
      <p:sp>
        <p:nvSpPr>
          <p:cNvPr id="529" name="Google Shape;529;p4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Isoelectric Point</a:t>
            </a:r>
            <a:endParaRPr/>
          </a:p>
        </p:txBody>
      </p:sp>
      <p:sp>
        <p:nvSpPr>
          <p:cNvPr id="530" name="Google Shape;530;p48"/>
          <p:cNvSpPr txBox="1"/>
          <p:nvPr>
            <p:ph idx="1" type="body"/>
          </p:nvPr>
        </p:nvSpPr>
        <p:spPr>
          <a:xfrm>
            <a:off x="1303800" y="1597875"/>
            <a:ext cx="7030500" cy="293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The amino, carboxyl, and potentially the R group may be protonated/deprotonated (</a:t>
            </a:r>
            <a:r>
              <a:rPr b="1" lang="en" sz="1800"/>
              <a:t>different from charged/uncharged!</a:t>
            </a:r>
            <a:r>
              <a:rPr lang="en" sz="1800"/>
              <a:t>)</a:t>
            </a:r>
            <a:endParaRPr sz="1800"/>
          </a:p>
          <a:p>
            <a:pPr indent="-342900" lvl="1" marL="914400" rtl="0" algn="l">
              <a:spcBef>
                <a:spcPts val="0"/>
              </a:spcBef>
              <a:spcAft>
                <a:spcPts val="0"/>
              </a:spcAft>
              <a:buSzPts val="1800"/>
              <a:buChar char="○"/>
            </a:pPr>
            <a:r>
              <a:rPr lang="en" sz="1800"/>
              <a:t>pH = pKa ⇒ 50% protonated, 50% deprotonated</a:t>
            </a:r>
            <a:endParaRPr sz="1800"/>
          </a:p>
          <a:p>
            <a:pPr indent="-342900" lvl="1" marL="914400" rtl="0" algn="l">
              <a:spcBef>
                <a:spcPts val="0"/>
              </a:spcBef>
              <a:spcAft>
                <a:spcPts val="0"/>
              </a:spcAft>
              <a:buSzPts val="1800"/>
              <a:buChar char="○"/>
            </a:pPr>
            <a:r>
              <a:rPr lang="en" sz="1800"/>
              <a:t>pH &gt; pKa ⇒ deprotonated</a:t>
            </a:r>
            <a:endParaRPr sz="1800"/>
          </a:p>
          <a:p>
            <a:pPr indent="-342900" lvl="1" marL="914400" rtl="0" algn="l">
              <a:spcBef>
                <a:spcPts val="0"/>
              </a:spcBef>
              <a:spcAft>
                <a:spcPts val="0"/>
              </a:spcAft>
              <a:buSzPts val="1800"/>
              <a:buChar char="○"/>
            </a:pPr>
            <a:r>
              <a:rPr lang="en" sz="1800"/>
              <a:t>pH &lt; pKa ⇒ protonated</a:t>
            </a:r>
            <a:endParaRPr sz="1800"/>
          </a:p>
          <a:p>
            <a:pPr indent="-342900" lvl="0" marL="457200" rtl="0" algn="l">
              <a:spcBef>
                <a:spcPts val="0"/>
              </a:spcBef>
              <a:spcAft>
                <a:spcPts val="0"/>
              </a:spcAft>
              <a:buSzPts val="1800"/>
              <a:buChar char="●"/>
            </a:pPr>
            <a:r>
              <a:rPr lang="en" sz="1800"/>
              <a:t>pH = pI (isoelectric point) ⇒ </a:t>
            </a:r>
            <a:r>
              <a:rPr b="1" lang="en" sz="1800"/>
              <a:t>whole molecule </a:t>
            </a:r>
            <a:r>
              <a:rPr lang="en" sz="1800"/>
              <a:t>is </a:t>
            </a:r>
            <a:r>
              <a:rPr b="1" lang="en" sz="1800"/>
              <a:t>neutral</a:t>
            </a:r>
            <a:endParaRPr b="1" sz="1800"/>
          </a:p>
        </p:txBody>
      </p:sp>
      <p:pic>
        <p:nvPicPr>
          <p:cNvPr id="531" name="Google Shape;531;p48"/>
          <p:cNvPicPr preferRelativeResize="0"/>
          <p:nvPr/>
        </p:nvPicPr>
        <p:blipFill>
          <a:blip r:embed="rId3">
            <a:alphaModFix/>
          </a:blip>
          <a:stretch>
            <a:fillRect/>
          </a:stretch>
        </p:blipFill>
        <p:spPr>
          <a:xfrm>
            <a:off x="1402513" y="3578300"/>
            <a:ext cx="6338975" cy="15652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535" name="Shape 535"/>
        <p:cNvGrpSpPr/>
        <p:nvPr/>
      </p:nvGrpSpPr>
      <p:grpSpPr>
        <a:xfrm>
          <a:off x="0" y="0"/>
          <a:ext cx="0" cy="0"/>
          <a:chOff x="0" y="0"/>
          <a:chExt cx="0" cy="0"/>
        </a:xfrm>
      </p:grpSpPr>
      <p:sp>
        <p:nvSpPr>
          <p:cNvPr id="536" name="Google Shape;536;p4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Practice!</a:t>
            </a:r>
            <a:endParaRPr/>
          </a:p>
        </p:txBody>
      </p:sp>
      <p:sp>
        <p:nvSpPr>
          <p:cNvPr id="537" name="Google Shape;537;p49"/>
          <p:cNvSpPr txBox="1"/>
          <p:nvPr>
            <p:ph idx="1" type="body"/>
          </p:nvPr>
        </p:nvSpPr>
        <p:spPr>
          <a:xfrm>
            <a:off x="1303800" y="1597875"/>
            <a:ext cx="7030500" cy="293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sz="1800"/>
              <a:t>Find the overall charge on the dipeptide:</a:t>
            </a:r>
            <a:br>
              <a:rPr lang="en" sz="1800"/>
            </a:br>
            <a:r>
              <a:rPr lang="en" sz="1800"/>
              <a:t>(N-terminus) Arg-Asp (C-terminus) at pH 9.5</a:t>
            </a:r>
            <a:endParaRPr sz="1800"/>
          </a:p>
          <a:p>
            <a:pPr indent="-342900" lvl="0" marL="457200" rtl="0" algn="l">
              <a:spcBef>
                <a:spcPts val="0"/>
              </a:spcBef>
              <a:spcAft>
                <a:spcPts val="0"/>
              </a:spcAft>
              <a:buSzPts val="1800"/>
              <a:buAutoNum type="arabicPeriod"/>
            </a:pPr>
            <a:r>
              <a:rPr lang="en" sz="1800"/>
              <a:t>Find the p</a:t>
            </a:r>
            <a:r>
              <a:rPr lang="en" sz="1800"/>
              <a:t>I of the dipeptide</a:t>
            </a:r>
            <a:endParaRPr sz="1800"/>
          </a:p>
        </p:txBody>
      </p:sp>
      <p:pic>
        <p:nvPicPr>
          <p:cNvPr id="538" name="Google Shape;538;p49"/>
          <p:cNvPicPr preferRelativeResize="0"/>
          <p:nvPr/>
        </p:nvPicPr>
        <p:blipFill rotWithShape="1">
          <a:blip r:embed="rId3">
            <a:alphaModFix/>
          </a:blip>
          <a:srcRect b="2079" l="0" r="0" t="-2080"/>
          <a:stretch/>
        </p:blipFill>
        <p:spPr>
          <a:xfrm>
            <a:off x="1797163" y="3488425"/>
            <a:ext cx="4402725" cy="1655075"/>
          </a:xfrm>
          <a:prstGeom prst="rect">
            <a:avLst/>
          </a:prstGeom>
          <a:noFill/>
          <a:ln>
            <a:noFill/>
          </a:ln>
        </p:spPr>
      </p:pic>
      <p:pic>
        <p:nvPicPr>
          <p:cNvPr id="539" name="Google Shape;539;p49"/>
          <p:cNvPicPr preferRelativeResize="0"/>
          <p:nvPr/>
        </p:nvPicPr>
        <p:blipFill>
          <a:blip r:embed="rId4">
            <a:alphaModFix/>
          </a:blip>
          <a:stretch>
            <a:fillRect/>
          </a:stretch>
        </p:blipFill>
        <p:spPr>
          <a:xfrm>
            <a:off x="6609500" y="2676532"/>
            <a:ext cx="1152525" cy="2466975"/>
          </a:xfrm>
          <a:prstGeom prst="rect">
            <a:avLst/>
          </a:prstGeom>
          <a:noFill/>
          <a:ln>
            <a:noFill/>
          </a:ln>
        </p:spPr>
      </p:pic>
      <p:pic>
        <p:nvPicPr>
          <p:cNvPr id="540" name="Google Shape;540;p49"/>
          <p:cNvPicPr preferRelativeResize="0"/>
          <p:nvPr/>
        </p:nvPicPr>
        <p:blipFill>
          <a:blip r:embed="rId5">
            <a:alphaModFix/>
          </a:blip>
          <a:stretch>
            <a:fillRect/>
          </a:stretch>
        </p:blipFill>
        <p:spPr>
          <a:xfrm>
            <a:off x="8057500" y="3342500"/>
            <a:ext cx="1086500" cy="1788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sp>
        <p:nvSpPr>
          <p:cNvPr id="545" name="Google Shape;545;p5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Purifying proteins</a:t>
            </a:r>
            <a:endParaRPr/>
          </a:p>
        </p:txBody>
      </p:sp>
      <p:sp>
        <p:nvSpPr>
          <p:cNvPr id="546" name="Google Shape;546;p50"/>
          <p:cNvSpPr txBox="1"/>
          <p:nvPr>
            <p:ph idx="1" type="body"/>
          </p:nvPr>
        </p:nvSpPr>
        <p:spPr>
          <a:xfrm>
            <a:off x="1303800" y="1597875"/>
            <a:ext cx="7030500" cy="293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Increasingly specific techniques</a:t>
            </a:r>
            <a:endParaRPr sz="1800"/>
          </a:p>
          <a:p>
            <a:pPr indent="-342900" lvl="0" marL="457200" rtl="0" algn="l">
              <a:spcBef>
                <a:spcPts val="0"/>
              </a:spcBef>
              <a:spcAft>
                <a:spcPts val="0"/>
              </a:spcAft>
              <a:buSzPts val="1800"/>
              <a:buChar char="●"/>
            </a:pPr>
            <a:r>
              <a:rPr lang="en" sz="1800"/>
              <a:t>Begin with ammonium sulfate precipitation</a:t>
            </a:r>
            <a:endParaRPr sz="1800"/>
          </a:p>
          <a:p>
            <a:pPr indent="-342900" lvl="1" marL="914400" rtl="0" algn="l">
              <a:spcBef>
                <a:spcPts val="0"/>
              </a:spcBef>
              <a:spcAft>
                <a:spcPts val="0"/>
              </a:spcAft>
              <a:buSzPts val="1800"/>
              <a:buChar char="○"/>
            </a:pPr>
            <a:r>
              <a:rPr lang="en" sz="1800"/>
              <a:t>“Salting out”</a:t>
            </a:r>
            <a:endParaRPr sz="1800"/>
          </a:p>
          <a:p>
            <a:pPr indent="-342900" lvl="1" marL="914400" rtl="0" algn="l">
              <a:spcBef>
                <a:spcPts val="0"/>
              </a:spcBef>
              <a:spcAft>
                <a:spcPts val="0"/>
              </a:spcAft>
              <a:buSzPts val="1800"/>
              <a:buChar char="○"/>
            </a:pPr>
            <a:r>
              <a:rPr lang="en" sz="1800"/>
              <a:t>Wash via dialysis</a:t>
            </a:r>
            <a:endParaRPr sz="1800"/>
          </a:p>
          <a:p>
            <a:pPr indent="-342900" lvl="0" marL="457200" rtl="0" algn="l">
              <a:spcBef>
                <a:spcPts val="0"/>
              </a:spcBef>
              <a:spcAft>
                <a:spcPts val="0"/>
              </a:spcAft>
              <a:buSzPts val="1800"/>
              <a:buChar char="●"/>
            </a:pPr>
            <a:r>
              <a:rPr lang="en" sz="1800"/>
              <a:t>Chromatography</a:t>
            </a:r>
            <a:endParaRPr sz="1800"/>
          </a:p>
          <a:p>
            <a:pPr indent="-342900" lvl="1" marL="914400" rtl="0" algn="l">
              <a:spcBef>
                <a:spcPts val="0"/>
              </a:spcBef>
              <a:spcAft>
                <a:spcPts val="0"/>
              </a:spcAft>
              <a:buSzPts val="1800"/>
              <a:buChar char="○"/>
            </a:pPr>
            <a:r>
              <a:rPr lang="en" sz="1800"/>
              <a:t>Gel-Filtration - size</a:t>
            </a:r>
            <a:endParaRPr sz="1800"/>
          </a:p>
          <a:p>
            <a:pPr indent="-342900" lvl="1" marL="914400" rtl="0" algn="l">
              <a:spcBef>
                <a:spcPts val="0"/>
              </a:spcBef>
              <a:spcAft>
                <a:spcPts val="0"/>
              </a:spcAft>
              <a:buSzPts val="1800"/>
              <a:buChar char="○"/>
            </a:pPr>
            <a:r>
              <a:rPr lang="en" sz="1800"/>
              <a:t>Ion-Exchange - charge</a:t>
            </a:r>
            <a:endParaRPr sz="1800"/>
          </a:p>
          <a:p>
            <a:pPr indent="-342900" lvl="1" marL="914400" rtl="0" algn="l">
              <a:spcBef>
                <a:spcPts val="0"/>
              </a:spcBef>
              <a:spcAft>
                <a:spcPts val="0"/>
              </a:spcAft>
              <a:buSzPts val="1800"/>
              <a:buChar char="○"/>
            </a:pPr>
            <a:r>
              <a:rPr lang="en" sz="1800"/>
              <a:t>Affinity - specific groups</a:t>
            </a:r>
            <a:endParaRPr sz="1800"/>
          </a:p>
          <a:p>
            <a:pPr indent="-342900" lvl="0" marL="457200" rtl="0" algn="l">
              <a:spcBef>
                <a:spcPts val="0"/>
              </a:spcBef>
              <a:spcAft>
                <a:spcPts val="0"/>
              </a:spcAft>
              <a:buSzPts val="1800"/>
              <a:buChar char="●"/>
            </a:pPr>
            <a:r>
              <a:rPr lang="en" sz="1800"/>
              <a:t>High Performance Liquid </a:t>
            </a:r>
            <a:br>
              <a:rPr lang="en" sz="1800"/>
            </a:br>
            <a:r>
              <a:rPr lang="en" sz="1800"/>
              <a:t>Chromatography (HPLC)</a:t>
            </a:r>
            <a:endParaRPr sz="1800"/>
          </a:p>
        </p:txBody>
      </p:sp>
      <p:pic>
        <p:nvPicPr>
          <p:cNvPr id="547" name="Google Shape;547;p50"/>
          <p:cNvPicPr preferRelativeResize="0"/>
          <p:nvPr/>
        </p:nvPicPr>
        <p:blipFill rotWithShape="1">
          <a:blip r:embed="rId3">
            <a:alphaModFix/>
          </a:blip>
          <a:srcRect b="11548" l="8935" r="12131" t="23537"/>
          <a:stretch/>
        </p:blipFill>
        <p:spPr>
          <a:xfrm>
            <a:off x="4916625" y="2456700"/>
            <a:ext cx="4227376" cy="26868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sp>
        <p:nvSpPr>
          <p:cNvPr id="552" name="Google Shape;552;p5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Column Chromatography Principle</a:t>
            </a:r>
            <a:endParaRPr/>
          </a:p>
        </p:txBody>
      </p:sp>
      <p:sp>
        <p:nvSpPr>
          <p:cNvPr id="553" name="Google Shape;553;p51"/>
          <p:cNvSpPr txBox="1"/>
          <p:nvPr>
            <p:ph idx="1" type="body"/>
          </p:nvPr>
        </p:nvSpPr>
        <p:spPr>
          <a:xfrm>
            <a:off x="1303800" y="1597875"/>
            <a:ext cx="7030500" cy="293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Stationary phase - porous solid that interacts with sample</a:t>
            </a:r>
            <a:endParaRPr sz="1800"/>
          </a:p>
          <a:p>
            <a:pPr indent="-342900" lvl="0" marL="457200" rtl="0" algn="l">
              <a:spcBef>
                <a:spcPts val="0"/>
              </a:spcBef>
              <a:spcAft>
                <a:spcPts val="0"/>
              </a:spcAft>
              <a:buSzPts val="1800"/>
              <a:buChar char="●"/>
            </a:pPr>
            <a:r>
              <a:rPr lang="en" sz="1800"/>
              <a:t>Mobile phase - solvent added continuously that drives flow</a:t>
            </a:r>
            <a:endParaRPr sz="1800"/>
          </a:p>
          <a:p>
            <a:pPr indent="-342900" lvl="0" marL="457200" rtl="0" algn="l">
              <a:spcBef>
                <a:spcPts val="0"/>
              </a:spcBef>
              <a:spcAft>
                <a:spcPts val="0"/>
              </a:spcAft>
              <a:buSzPts val="1800"/>
              <a:buChar char="●"/>
            </a:pPr>
            <a:r>
              <a:rPr lang="en" sz="1800"/>
              <a:t>Fractionation (separation) due to differential</a:t>
            </a:r>
            <a:br>
              <a:rPr lang="en" sz="1800"/>
            </a:br>
            <a:r>
              <a:rPr lang="en" sz="1800"/>
              <a:t>levels of interaction with</a:t>
            </a:r>
            <a:br>
              <a:rPr lang="en" sz="1800"/>
            </a:br>
            <a:r>
              <a:rPr lang="en" sz="1800"/>
              <a:t>stationary phase</a:t>
            </a:r>
            <a:endParaRPr sz="1800"/>
          </a:p>
        </p:txBody>
      </p:sp>
      <p:pic>
        <p:nvPicPr>
          <p:cNvPr id="554" name="Google Shape;554;p51"/>
          <p:cNvPicPr preferRelativeResize="0"/>
          <p:nvPr/>
        </p:nvPicPr>
        <p:blipFill>
          <a:blip r:embed="rId3">
            <a:alphaModFix/>
          </a:blip>
          <a:stretch>
            <a:fillRect/>
          </a:stretch>
        </p:blipFill>
        <p:spPr>
          <a:xfrm>
            <a:off x="4901300" y="2371650"/>
            <a:ext cx="4242701" cy="27718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1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Restriction Enzymes</a:t>
            </a:r>
            <a:endParaRPr/>
          </a:p>
        </p:txBody>
      </p:sp>
      <p:sp>
        <p:nvSpPr>
          <p:cNvPr id="295" name="Google Shape;295;p16"/>
          <p:cNvSpPr txBox="1"/>
          <p:nvPr>
            <p:ph idx="1" type="body"/>
          </p:nvPr>
        </p:nvSpPr>
        <p:spPr>
          <a:xfrm>
            <a:off x="1303800" y="1597875"/>
            <a:ext cx="7030500" cy="293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Bacteria-derived (ex. EcoRI)</a:t>
            </a:r>
            <a:endParaRPr sz="1800"/>
          </a:p>
          <a:p>
            <a:pPr indent="-342900" lvl="1" marL="914400" rtl="0" algn="l">
              <a:spcBef>
                <a:spcPts val="0"/>
              </a:spcBef>
              <a:spcAft>
                <a:spcPts val="0"/>
              </a:spcAft>
              <a:buSzPts val="1800"/>
              <a:buChar char="○"/>
            </a:pPr>
            <a:r>
              <a:rPr lang="en" sz="1800"/>
              <a:t>Defense against viruses, methylation protects themselves</a:t>
            </a:r>
            <a:endParaRPr sz="1800"/>
          </a:p>
          <a:p>
            <a:pPr indent="-342900" lvl="0" marL="457200" rtl="0" algn="l">
              <a:spcBef>
                <a:spcPts val="0"/>
              </a:spcBef>
              <a:spcAft>
                <a:spcPts val="0"/>
              </a:spcAft>
              <a:buSzPts val="1800"/>
              <a:buChar char="●"/>
            </a:pPr>
            <a:r>
              <a:rPr lang="en" sz="1800"/>
              <a:t>Exonuclease vs. endonuclease</a:t>
            </a:r>
            <a:endParaRPr sz="1800"/>
          </a:p>
          <a:p>
            <a:pPr indent="-342900" lvl="1" marL="914400" rtl="0" algn="l">
              <a:spcBef>
                <a:spcPts val="0"/>
              </a:spcBef>
              <a:spcAft>
                <a:spcPts val="0"/>
              </a:spcAft>
              <a:buSzPts val="1800"/>
              <a:buChar char="○"/>
            </a:pPr>
            <a:r>
              <a:rPr lang="en" sz="1800"/>
              <a:t>Type II endonucleases don’t need ATP</a:t>
            </a:r>
            <a:endParaRPr sz="1800"/>
          </a:p>
          <a:p>
            <a:pPr indent="-342900" lvl="0" marL="457200" rtl="0" algn="l">
              <a:spcBef>
                <a:spcPts val="0"/>
              </a:spcBef>
              <a:spcAft>
                <a:spcPts val="0"/>
              </a:spcAft>
              <a:buSzPts val="1800"/>
              <a:buChar char="●"/>
            </a:pPr>
            <a:r>
              <a:rPr lang="en" sz="1800"/>
              <a:t>Palindromic recognition sites (usually)</a:t>
            </a:r>
            <a:endParaRPr sz="1800"/>
          </a:p>
          <a:p>
            <a:pPr indent="-342900" lvl="0" marL="457200" rtl="0" algn="l">
              <a:spcBef>
                <a:spcPts val="0"/>
              </a:spcBef>
              <a:spcAft>
                <a:spcPts val="0"/>
              </a:spcAft>
              <a:buSzPts val="1800"/>
              <a:buChar char="●"/>
            </a:pPr>
            <a:r>
              <a:rPr lang="en" sz="1800"/>
              <a:t>Blunt ends vs. sticky ends</a:t>
            </a:r>
            <a:endParaRPr sz="1800"/>
          </a:p>
        </p:txBody>
      </p:sp>
      <p:pic>
        <p:nvPicPr>
          <p:cNvPr id="296" name="Google Shape;296;p16"/>
          <p:cNvPicPr preferRelativeResize="0"/>
          <p:nvPr/>
        </p:nvPicPr>
        <p:blipFill rotWithShape="1">
          <a:blip r:embed="rId3">
            <a:alphaModFix/>
          </a:blip>
          <a:srcRect b="64023" l="0" r="0" t="0"/>
          <a:stretch/>
        </p:blipFill>
        <p:spPr>
          <a:xfrm>
            <a:off x="4855150" y="4382600"/>
            <a:ext cx="4288849" cy="760900"/>
          </a:xfrm>
          <a:prstGeom prst="rect">
            <a:avLst/>
          </a:prstGeom>
          <a:noFill/>
          <a:ln>
            <a:noFill/>
          </a:ln>
        </p:spPr>
      </p:pic>
      <p:pic>
        <p:nvPicPr>
          <p:cNvPr id="297" name="Google Shape;297;p16"/>
          <p:cNvPicPr preferRelativeResize="0"/>
          <p:nvPr/>
        </p:nvPicPr>
        <p:blipFill rotWithShape="1">
          <a:blip r:embed="rId3">
            <a:alphaModFix/>
          </a:blip>
          <a:srcRect b="0" l="0" r="0" t="70723"/>
          <a:stretch/>
        </p:blipFill>
        <p:spPr>
          <a:xfrm>
            <a:off x="0" y="4483450"/>
            <a:ext cx="4572001" cy="660050"/>
          </a:xfrm>
          <a:prstGeom prst="rect">
            <a:avLst/>
          </a:prstGeom>
          <a:noFill/>
          <a:ln>
            <a:noFill/>
          </a:ln>
        </p:spPr>
      </p:pic>
      <p:pic>
        <p:nvPicPr>
          <p:cNvPr id="298" name="Google Shape;298;p16"/>
          <p:cNvPicPr preferRelativeResize="0"/>
          <p:nvPr/>
        </p:nvPicPr>
        <p:blipFill>
          <a:blip r:embed="rId4">
            <a:alphaModFix/>
          </a:blip>
          <a:stretch>
            <a:fillRect/>
          </a:stretch>
        </p:blipFill>
        <p:spPr>
          <a:xfrm>
            <a:off x="6422755" y="2390050"/>
            <a:ext cx="2721250" cy="18572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sp>
        <p:nvSpPr>
          <p:cNvPr id="559" name="Google Shape;559;p5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Size-Exclusion Chromatography	</a:t>
            </a:r>
            <a:endParaRPr/>
          </a:p>
        </p:txBody>
      </p:sp>
      <p:sp>
        <p:nvSpPr>
          <p:cNvPr id="560" name="Google Shape;560;p52"/>
          <p:cNvSpPr txBox="1"/>
          <p:nvPr>
            <p:ph idx="1" type="body"/>
          </p:nvPr>
        </p:nvSpPr>
        <p:spPr>
          <a:xfrm>
            <a:off x="1303800" y="1597875"/>
            <a:ext cx="7030500" cy="293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Also called gel-filtration</a:t>
            </a:r>
            <a:endParaRPr sz="1800"/>
          </a:p>
          <a:p>
            <a:pPr indent="-342900" lvl="0" marL="457200" rtl="0" algn="l">
              <a:spcBef>
                <a:spcPts val="0"/>
              </a:spcBef>
              <a:spcAft>
                <a:spcPts val="0"/>
              </a:spcAft>
              <a:buSzPts val="1800"/>
              <a:buChar char="●"/>
            </a:pPr>
            <a:r>
              <a:rPr lang="en" sz="1800"/>
              <a:t>↓</a:t>
            </a:r>
            <a:r>
              <a:rPr lang="en" sz="1800"/>
              <a:t>Size ⇒ ↑Interaction ⇒ ↓Distance</a:t>
            </a:r>
            <a:endParaRPr sz="1800"/>
          </a:p>
          <a:p>
            <a:pPr indent="-342900" lvl="1" marL="914400" rtl="0" algn="l">
              <a:spcBef>
                <a:spcPts val="0"/>
              </a:spcBef>
              <a:spcAft>
                <a:spcPts val="0"/>
              </a:spcAft>
              <a:buSzPts val="1800"/>
              <a:buChar char="○"/>
            </a:pPr>
            <a:r>
              <a:rPr lang="en" sz="1800"/>
              <a:t>Counterintuitive - larger proteins</a:t>
            </a:r>
            <a:br>
              <a:rPr lang="en" sz="1800"/>
            </a:br>
            <a:r>
              <a:rPr lang="en" sz="1800"/>
              <a:t>are </a:t>
            </a:r>
            <a:r>
              <a:rPr lang="en" sz="1800" u="sng"/>
              <a:t>excluded</a:t>
            </a:r>
            <a:r>
              <a:rPr i="1" lang="en" sz="1800"/>
              <a:t> </a:t>
            </a:r>
            <a:r>
              <a:rPr lang="en" sz="1800"/>
              <a:t>from the interaction,</a:t>
            </a:r>
            <a:br>
              <a:rPr lang="en" sz="1800"/>
            </a:br>
            <a:r>
              <a:rPr lang="en" sz="1800"/>
              <a:t>eluting more quickly</a:t>
            </a:r>
            <a:endParaRPr sz="1800"/>
          </a:p>
        </p:txBody>
      </p:sp>
      <p:pic>
        <p:nvPicPr>
          <p:cNvPr id="561" name="Google Shape;561;p52"/>
          <p:cNvPicPr preferRelativeResize="0"/>
          <p:nvPr/>
        </p:nvPicPr>
        <p:blipFill>
          <a:blip r:embed="rId3">
            <a:alphaModFix/>
          </a:blip>
          <a:stretch>
            <a:fillRect/>
          </a:stretch>
        </p:blipFill>
        <p:spPr>
          <a:xfrm>
            <a:off x="5804977" y="1813800"/>
            <a:ext cx="3339025" cy="33297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Google Shape;566;p53"/>
          <p:cNvSpPr txBox="1"/>
          <p:nvPr>
            <p:ph idx="1" type="body"/>
          </p:nvPr>
        </p:nvSpPr>
        <p:spPr>
          <a:xfrm>
            <a:off x="1303800" y="1597875"/>
            <a:ext cx="7030500" cy="293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First, allow proteins to bind to beads with regular solvent</a:t>
            </a:r>
            <a:endParaRPr sz="1800"/>
          </a:p>
          <a:p>
            <a:pPr indent="-342900" lvl="0" marL="457200" rtl="0" algn="l">
              <a:spcBef>
                <a:spcPts val="0"/>
              </a:spcBef>
              <a:spcAft>
                <a:spcPts val="0"/>
              </a:spcAft>
              <a:buSzPts val="1800"/>
              <a:buChar char="●"/>
            </a:pPr>
            <a:r>
              <a:rPr lang="en" sz="1800"/>
              <a:t>Elute with increasingly salty solution (displaces the proteins)</a:t>
            </a:r>
            <a:endParaRPr sz="1800"/>
          </a:p>
          <a:p>
            <a:pPr indent="-342900" lvl="1" marL="914400" rtl="0" algn="l">
              <a:spcBef>
                <a:spcPts val="0"/>
              </a:spcBef>
              <a:spcAft>
                <a:spcPts val="0"/>
              </a:spcAft>
              <a:buSzPts val="1800"/>
              <a:buChar char="○"/>
            </a:pPr>
            <a:r>
              <a:rPr lang="en" sz="1800"/>
              <a:t>Changing pH would work too - what direction?</a:t>
            </a:r>
            <a:endParaRPr sz="1800"/>
          </a:p>
        </p:txBody>
      </p:sp>
      <p:sp>
        <p:nvSpPr>
          <p:cNvPr id="567" name="Google Shape;567;p5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Ion-Exchange Chromatography</a:t>
            </a:r>
            <a:endParaRPr/>
          </a:p>
        </p:txBody>
      </p:sp>
      <p:pic>
        <p:nvPicPr>
          <p:cNvPr id="568" name="Google Shape;568;p53"/>
          <p:cNvPicPr preferRelativeResize="0"/>
          <p:nvPr/>
        </p:nvPicPr>
        <p:blipFill>
          <a:blip r:embed="rId3">
            <a:alphaModFix/>
          </a:blip>
          <a:stretch>
            <a:fillRect/>
          </a:stretch>
        </p:blipFill>
        <p:spPr>
          <a:xfrm>
            <a:off x="6788900" y="2639125"/>
            <a:ext cx="2278525" cy="2504375"/>
          </a:xfrm>
          <a:prstGeom prst="rect">
            <a:avLst/>
          </a:prstGeom>
          <a:noFill/>
          <a:ln>
            <a:noFill/>
          </a:ln>
        </p:spPr>
      </p:pic>
      <p:pic>
        <p:nvPicPr>
          <p:cNvPr id="569" name="Google Shape;569;p53"/>
          <p:cNvPicPr preferRelativeResize="0"/>
          <p:nvPr/>
        </p:nvPicPr>
        <p:blipFill>
          <a:blip r:embed="rId4">
            <a:alphaModFix/>
          </a:blip>
          <a:stretch>
            <a:fillRect/>
          </a:stretch>
        </p:blipFill>
        <p:spPr>
          <a:xfrm>
            <a:off x="2726350" y="2755000"/>
            <a:ext cx="3512525" cy="2388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sp>
        <p:nvSpPr>
          <p:cNvPr id="574" name="Google Shape;574;p5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Affinity Chromatography</a:t>
            </a:r>
            <a:endParaRPr/>
          </a:p>
        </p:txBody>
      </p:sp>
      <p:sp>
        <p:nvSpPr>
          <p:cNvPr id="575" name="Google Shape;575;p54"/>
          <p:cNvSpPr txBox="1"/>
          <p:nvPr>
            <p:ph idx="1" type="body"/>
          </p:nvPr>
        </p:nvSpPr>
        <p:spPr>
          <a:xfrm>
            <a:off x="1303800" y="1597875"/>
            <a:ext cx="5829600" cy="293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Genetically engineer fusion proteins</a:t>
            </a:r>
            <a:endParaRPr sz="1800"/>
          </a:p>
          <a:p>
            <a:pPr indent="-342900" lvl="0" marL="457200" rtl="0" algn="l">
              <a:spcBef>
                <a:spcPts val="0"/>
              </a:spcBef>
              <a:spcAft>
                <a:spcPts val="0"/>
              </a:spcAft>
              <a:buSzPts val="1800"/>
              <a:buChar char="●"/>
            </a:pPr>
            <a:r>
              <a:rPr lang="en" sz="1800"/>
              <a:t>Example: </a:t>
            </a:r>
            <a:endParaRPr sz="1800"/>
          </a:p>
          <a:p>
            <a:pPr indent="-342900" lvl="1" marL="914400" rtl="0" algn="l">
              <a:spcBef>
                <a:spcPts val="0"/>
              </a:spcBef>
              <a:spcAft>
                <a:spcPts val="0"/>
              </a:spcAft>
              <a:buSzPts val="1800"/>
              <a:buChar char="○"/>
            </a:pPr>
            <a:r>
              <a:rPr lang="en" sz="1800"/>
              <a:t>Ni</a:t>
            </a:r>
            <a:r>
              <a:rPr baseline="30000" lang="en" sz="1800"/>
              <a:t>2+ </a:t>
            </a:r>
            <a:r>
              <a:rPr lang="en" sz="1800"/>
              <a:t>beads bind histidine-tagged proteins</a:t>
            </a:r>
            <a:endParaRPr sz="1800"/>
          </a:p>
          <a:p>
            <a:pPr indent="-342900" lvl="1" marL="914400" rtl="0" algn="l">
              <a:spcBef>
                <a:spcPts val="0"/>
              </a:spcBef>
              <a:spcAft>
                <a:spcPts val="0"/>
              </a:spcAft>
              <a:buSzPts val="1800"/>
              <a:buChar char="○"/>
            </a:pPr>
            <a:r>
              <a:rPr lang="en" sz="1800"/>
              <a:t>Eluted with imidazole</a:t>
            </a:r>
            <a:endParaRPr sz="1800"/>
          </a:p>
        </p:txBody>
      </p:sp>
      <p:pic>
        <p:nvPicPr>
          <p:cNvPr id="576" name="Google Shape;576;p54"/>
          <p:cNvPicPr preferRelativeResize="0"/>
          <p:nvPr/>
        </p:nvPicPr>
        <p:blipFill>
          <a:blip r:embed="rId3">
            <a:alphaModFix/>
          </a:blip>
          <a:stretch>
            <a:fillRect/>
          </a:stretch>
        </p:blipFill>
        <p:spPr>
          <a:xfrm>
            <a:off x="7070259" y="0"/>
            <a:ext cx="1941967" cy="2002875"/>
          </a:xfrm>
          <a:prstGeom prst="rect">
            <a:avLst/>
          </a:prstGeom>
          <a:noFill/>
          <a:ln>
            <a:noFill/>
          </a:ln>
        </p:spPr>
      </p:pic>
      <p:pic>
        <p:nvPicPr>
          <p:cNvPr id="577" name="Google Shape;577;p54"/>
          <p:cNvPicPr preferRelativeResize="0"/>
          <p:nvPr/>
        </p:nvPicPr>
        <p:blipFill>
          <a:blip r:embed="rId4">
            <a:alphaModFix/>
          </a:blip>
          <a:stretch>
            <a:fillRect/>
          </a:stretch>
        </p:blipFill>
        <p:spPr>
          <a:xfrm>
            <a:off x="1754037" y="2988225"/>
            <a:ext cx="3967025" cy="2002875"/>
          </a:xfrm>
          <a:prstGeom prst="rect">
            <a:avLst/>
          </a:prstGeom>
          <a:noFill/>
          <a:ln>
            <a:noFill/>
          </a:ln>
        </p:spPr>
      </p:pic>
      <p:pic>
        <p:nvPicPr>
          <p:cNvPr id="578" name="Google Shape;578;p54"/>
          <p:cNvPicPr preferRelativeResize="0"/>
          <p:nvPr/>
        </p:nvPicPr>
        <p:blipFill>
          <a:blip r:embed="rId5">
            <a:alphaModFix/>
          </a:blip>
          <a:stretch>
            <a:fillRect/>
          </a:stretch>
        </p:blipFill>
        <p:spPr>
          <a:xfrm>
            <a:off x="6938475" y="2311977"/>
            <a:ext cx="2205525" cy="283152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sp>
        <p:nvSpPr>
          <p:cNvPr id="583" name="Google Shape;583;p5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Data</a:t>
            </a:r>
            <a:endParaRPr/>
          </a:p>
        </p:txBody>
      </p:sp>
      <p:sp>
        <p:nvSpPr>
          <p:cNvPr id="584" name="Google Shape;584;p55"/>
          <p:cNvSpPr txBox="1"/>
          <p:nvPr>
            <p:ph idx="1" type="body"/>
          </p:nvPr>
        </p:nvSpPr>
        <p:spPr>
          <a:xfrm>
            <a:off x="1303800" y="1597875"/>
            <a:ext cx="7030500" cy="293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Can use enzyme activity to select the correct fraction</a:t>
            </a:r>
            <a:endParaRPr sz="1800"/>
          </a:p>
        </p:txBody>
      </p:sp>
      <p:pic>
        <p:nvPicPr>
          <p:cNvPr id="585" name="Google Shape;585;p55"/>
          <p:cNvPicPr preferRelativeResize="0"/>
          <p:nvPr/>
        </p:nvPicPr>
        <p:blipFill rotWithShape="1">
          <a:blip r:embed="rId3">
            <a:alphaModFix/>
          </a:blip>
          <a:srcRect b="0" l="0" r="0" t="66647"/>
          <a:stretch/>
        </p:blipFill>
        <p:spPr>
          <a:xfrm>
            <a:off x="6069475" y="2599225"/>
            <a:ext cx="2805651" cy="2098398"/>
          </a:xfrm>
          <a:prstGeom prst="rect">
            <a:avLst/>
          </a:prstGeom>
          <a:noFill/>
          <a:ln>
            <a:noFill/>
          </a:ln>
        </p:spPr>
      </p:pic>
      <p:pic>
        <p:nvPicPr>
          <p:cNvPr id="586" name="Google Shape;586;p55"/>
          <p:cNvPicPr preferRelativeResize="0"/>
          <p:nvPr/>
        </p:nvPicPr>
        <p:blipFill rotWithShape="1">
          <a:blip r:embed="rId3">
            <a:alphaModFix/>
          </a:blip>
          <a:srcRect b="33295" l="0" r="0" t="33352"/>
          <a:stretch/>
        </p:blipFill>
        <p:spPr>
          <a:xfrm>
            <a:off x="3263825" y="2599225"/>
            <a:ext cx="2805651" cy="2098370"/>
          </a:xfrm>
          <a:prstGeom prst="rect">
            <a:avLst/>
          </a:prstGeom>
          <a:noFill/>
          <a:ln>
            <a:noFill/>
          </a:ln>
        </p:spPr>
      </p:pic>
      <p:pic>
        <p:nvPicPr>
          <p:cNvPr id="587" name="Google Shape;587;p55"/>
          <p:cNvPicPr preferRelativeResize="0"/>
          <p:nvPr/>
        </p:nvPicPr>
        <p:blipFill rotWithShape="1">
          <a:blip r:embed="rId3">
            <a:alphaModFix/>
          </a:blip>
          <a:srcRect b="66647" l="0" r="0" t="0"/>
          <a:stretch/>
        </p:blipFill>
        <p:spPr>
          <a:xfrm>
            <a:off x="458175" y="2599225"/>
            <a:ext cx="2805651" cy="209837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1" name="Shape 591"/>
        <p:cNvGrpSpPr/>
        <p:nvPr/>
      </p:nvGrpSpPr>
      <p:grpSpPr>
        <a:xfrm>
          <a:off x="0" y="0"/>
          <a:ext cx="0" cy="0"/>
          <a:chOff x="0" y="0"/>
          <a:chExt cx="0" cy="0"/>
        </a:xfrm>
      </p:grpSpPr>
      <p:sp>
        <p:nvSpPr>
          <p:cNvPr id="592" name="Google Shape;592;p5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Analyzing Proteins Further:</a:t>
            </a:r>
            <a:endParaRPr/>
          </a:p>
          <a:p>
            <a:pPr indent="0" lvl="0" marL="0" rtl="0" algn="l">
              <a:spcBef>
                <a:spcPts val="0"/>
              </a:spcBef>
              <a:spcAft>
                <a:spcPts val="0"/>
              </a:spcAft>
              <a:buNone/>
            </a:pPr>
            <a:r>
              <a:rPr lang="en"/>
              <a:t>SDS-PAGE</a:t>
            </a:r>
            <a:endParaRPr/>
          </a:p>
        </p:txBody>
      </p:sp>
      <p:sp>
        <p:nvSpPr>
          <p:cNvPr id="593" name="Google Shape;593;p56"/>
          <p:cNvSpPr txBox="1"/>
          <p:nvPr>
            <p:ph idx="1" type="body"/>
          </p:nvPr>
        </p:nvSpPr>
        <p:spPr>
          <a:xfrm>
            <a:off x="1303800" y="1597875"/>
            <a:ext cx="5841900" cy="293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Polyacrylamide gel electrophoresis (PAGE)</a:t>
            </a:r>
            <a:endParaRPr sz="1800"/>
          </a:p>
          <a:p>
            <a:pPr indent="-342900" lvl="0" marL="457200" rtl="0" algn="l">
              <a:spcBef>
                <a:spcPts val="0"/>
              </a:spcBef>
              <a:spcAft>
                <a:spcPts val="0"/>
              </a:spcAft>
              <a:buSzPts val="1800"/>
              <a:buChar char="●"/>
            </a:pPr>
            <a:r>
              <a:rPr lang="en" sz="1800"/>
              <a:t>Heat proteins to disrupt hydrogen bonds</a:t>
            </a:r>
            <a:endParaRPr sz="1800"/>
          </a:p>
          <a:p>
            <a:pPr indent="-342900" lvl="0" marL="457200" rtl="0" algn="l">
              <a:spcBef>
                <a:spcPts val="0"/>
              </a:spcBef>
              <a:spcAft>
                <a:spcPts val="0"/>
              </a:spcAft>
              <a:buSzPts val="1800"/>
              <a:buChar char="●"/>
            </a:pPr>
            <a:r>
              <a:rPr lang="en" sz="1800"/>
              <a:t>Anionic detergent - Sodium dodecyl sulfate (SDS)</a:t>
            </a:r>
            <a:endParaRPr sz="1800"/>
          </a:p>
          <a:p>
            <a:pPr indent="-342900" lvl="1" marL="914400" rtl="0" algn="l">
              <a:spcBef>
                <a:spcPts val="0"/>
              </a:spcBef>
              <a:spcAft>
                <a:spcPts val="0"/>
              </a:spcAft>
              <a:buSzPts val="1800"/>
              <a:buChar char="○"/>
            </a:pPr>
            <a:r>
              <a:rPr lang="en" sz="1800"/>
              <a:t>Imparts uniform charge density</a:t>
            </a:r>
            <a:endParaRPr sz="1800"/>
          </a:p>
          <a:p>
            <a:pPr indent="-342900" lvl="1" marL="914400" rtl="0" algn="l">
              <a:spcBef>
                <a:spcPts val="0"/>
              </a:spcBef>
              <a:spcAft>
                <a:spcPts val="0"/>
              </a:spcAft>
              <a:buSzPts val="1800"/>
              <a:buChar char="○"/>
            </a:pPr>
            <a:r>
              <a:rPr lang="en" sz="1800"/>
              <a:t>Disrupts hydrophobic interaction</a:t>
            </a:r>
            <a:endParaRPr sz="1800"/>
          </a:p>
          <a:p>
            <a:pPr indent="-342900" lvl="0" marL="457200" rtl="0" algn="l">
              <a:spcBef>
                <a:spcPts val="0"/>
              </a:spcBef>
              <a:spcAft>
                <a:spcPts val="0"/>
              </a:spcAft>
              <a:buSzPts val="1800"/>
              <a:buChar char="●"/>
            </a:pPr>
            <a:r>
              <a:rPr lang="en" sz="1800"/>
              <a:t>Reducing agents - β-</a:t>
            </a:r>
            <a:r>
              <a:rPr lang="en" sz="1800"/>
              <a:t>mercaptoethanol</a:t>
            </a:r>
            <a:r>
              <a:rPr lang="en" sz="1800"/>
              <a:t> or dithioerythritol</a:t>
            </a:r>
            <a:endParaRPr sz="1800"/>
          </a:p>
          <a:p>
            <a:pPr indent="-342900" lvl="0" marL="457200" rtl="0" algn="l">
              <a:spcBef>
                <a:spcPts val="0"/>
              </a:spcBef>
              <a:spcAft>
                <a:spcPts val="0"/>
              </a:spcAft>
              <a:buSzPts val="1800"/>
              <a:buChar char="●"/>
            </a:pPr>
            <a:r>
              <a:rPr lang="en" sz="1800"/>
              <a:t>Compare to </a:t>
            </a:r>
            <a:r>
              <a:rPr i="1" lang="en" sz="1800"/>
              <a:t>native</a:t>
            </a:r>
            <a:r>
              <a:rPr lang="en" sz="1800"/>
              <a:t> PAGE</a:t>
            </a:r>
            <a:endParaRPr sz="1800"/>
          </a:p>
        </p:txBody>
      </p:sp>
      <p:pic>
        <p:nvPicPr>
          <p:cNvPr id="594" name="Google Shape;594;p56"/>
          <p:cNvPicPr preferRelativeResize="0"/>
          <p:nvPr/>
        </p:nvPicPr>
        <p:blipFill>
          <a:blip r:embed="rId3">
            <a:alphaModFix/>
          </a:blip>
          <a:stretch>
            <a:fillRect/>
          </a:stretch>
        </p:blipFill>
        <p:spPr>
          <a:xfrm>
            <a:off x="5343061" y="3807328"/>
            <a:ext cx="1317601" cy="692275"/>
          </a:xfrm>
          <a:prstGeom prst="rect">
            <a:avLst/>
          </a:prstGeom>
          <a:noFill/>
          <a:ln>
            <a:noFill/>
          </a:ln>
        </p:spPr>
      </p:pic>
      <p:pic>
        <p:nvPicPr>
          <p:cNvPr id="595" name="Google Shape;595;p56"/>
          <p:cNvPicPr preferRelativeResize="0"/>
          <p:nvPr/>
        </p:nvPicPr>
        <p:blipFill rotWithShape="1">
          <a:blip r:embed="rId4">
            <a:alphaModFix/>
          </a:blip>
          <a:srcRect b="30441" l="0" r="0" t="31833"/>
          <a:stretch/>
        </p:blipFill>
        <p:spPr>
          <a:xfrm>
            <a:off x="5219001" y="4531576"/>
            <a:ext cx="1501875" cy="566599"/>
          </a:xfrm>
          <a:prstGeom prst="rect">
            <a:avLst/>
          </a:prstGeom>
          <a:noFill/>
          <a:ln>
            <a:noFill/>
          </a:ln>
        </p:spPr>
      </p:pic>
      <p:pic>
        <p:nvPicPr>
          <p:cNvPr id="596" name="Google Shape;596;p56"/>
          <p:cNvPicPr preferRelativeResize="0"/>
          <p:nvPr/>
        </p:nvPicPr>
        <p:blipFill rotWithShape="1">
          <a:blip r:embed="rId5">
            <a:alphaModFix/>
          </a:blip>
          <a:srcRect b="35969" l="0" r="0" t="36236"/>
          <a:stretch/>
        </p:blipFill>
        <p:spPr>
          <a:xfrm>
            <a:off x="1405750" y="4274475"/>
            <a:ext cx="3126606" cy="869025"/>
          </a:xfrm>
          <a:prstGeom prst="rect">
            <a:avLst/>
          </a:prstGeom>
          <a:noFill/>
          <a:ln>
            <a:noFill/>
          </a:ln>
        </p:spPr>
      </p:pic>
      <p:pic>
        <p:nvPicPr>
          <p:cNvPr id="597" name="Google Shape;597;p56"/>
          <p:cNvPicPr preferRelativeResize="0"/>
          <p:nvPr/>
        </p:nvPicPr>
        <p:blipFill>
          <a:blip r:embed="rId6">
            <a:alphaModFix/>
          </a:blip>
          <a:stretch>
            <a:fillRect/>
          </a:stretch>
        </p:blipFill>
        <p:spPr>
          <a:xfrm>
            <a:off x="6971393" y="0"/>
            <a:ext cx="2172614" cy="5143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Google Shape;602;p5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SDS-PAGE</a:t>
            </a:r>
            <a:endParaRPr/>
          </a:p>
        </p:txBody>
      </p:sp>
      <p:sp>
        <p:nvSpPr>
          <p:cNvPr id="603" name="Google Shape;603;p57"/>
          <p:cNvSpPr txBox="1"/>
          <p:nvPr>
            <p:ph idx="1" type="body"/>
          </p:nvPr>
        </p:nvSpPr>
        <p:spPr>
          <a:xfrm>
            <a:off x="1303800" y="1597875"/>
            <a:ext cx="2996400" cy="293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i="1" lang="en" sz="1800"/>
              <a:t>Vertically oriented!</a:t>
            </a:r>
            <a:endParaRPr i="1" sz="1800"/>
          </a:p>
          <a:p>
            <a:pPr indent="-342900" lvl="0" marL="457200" rtl="0" algn="l">
              <a:spcBef>
                <a:spcPts val="0"/>
              </a:spcBef>
              <a:spcAft>
                <a:spcPts val="0"/>
              </a:spcAft>
              <a:buSzPts val="1800"/>
              <a:buChar char="●"/>
            </a:pPr>
            <a:r>
              <a:rPr lang="en" sz="1800"/>
              <a:t>Discontinuous (commonly used)</a:t>
            </a:r>
            <a:endParaRPr sz="1800"/>
          </a:p>
          <a:p>
            <a:pPr indent="-342900" lvl="0" marL="457200" rtl="0" algn="l">
              <a:spcBef>
                <a:spcPts val="0"/>
              </a:spcBef>
              <a:spcAft>
                <a:spcPts val="0"/>
              </a:spcAft>
              <a:buSzPts val="1800"/>
              <a:buChar char="●"/>
            </a:pPr>
            <a:r>
              <a:rPr lang="en" sz="1800"/>
              <a:t>Stacking gel - pH 6.8</a:t>
            </a:r>
            <a:endParaRPr sz="1800"/>
          </a:p>
          <a:p>
            <a:pPr indent="-342900" lvl="0" marL="457200" rtl="0" algn="l">
              <a:spcBef>
                <a:spcPts val="0"/>
              </a:spcBef>
              <a:spcAft>
                <a:spcPts val="0"/>
              </a:spcAft>
              <a:buSzPts val="1800"/>
              <a:buChar char="●"/>
            </a:pPr>
            <a:r>
              <a:rPr lang="en" sz="1800"/>
              <a:t>Resolving gel - pH 8.8</a:t>
            </a:r>
            <a:endParaRPr sz="1800"/>
          </a:p>
        </p:txBody>
      </p:sp>
      <p:pic>
        <p:nvPicPr>
          <p:cNvPr id="604" name="Google Shape;604;p57"/>
          <p:cNvPicPr preferRelativeResize="0"/>
          <p:nvPr/>
        </p:nvPicPr>
        <p:blipFill>
          <a:blip r:embed="rId3">
            <a:alphaModFix/>
          </a:blip>
          <a:stretch>
            <a:fillRect/>
          </a:stretch>
        </p:blipFill>
        <p:spPr>
          <a:xfrm>
            <a:off x="4233250" y="879225"/>
            <a:ext cx="4910750" cy="39285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8" name="Shape 608"/>
        <p:cNvGrpSpPr/>
        <p:nvPr/>
      </p:nvGrpSpPr>
      <p:grpSpPr>
        <a:xfrm>
          <a:off x="0" y="0"/>
          <a:ext cx="0" cy="0"/>
          <a:chOff x="0" y="0"/>
          <a:chExt cx="0" cy="0"/>
        </a:xfrm>
      </p:grpSpPr>
      <p:sp>
        <p:nvSpPr>
          <p:cNvPr id="609" name="Google Shape;609;p5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Explaining the Discontinuous Gel</a:t>
            </a:r>
            <a:endParaRPr/>
          </a:p>
        </p:txBody>
      </p:sp>
      <p:pic>
        <p:nvPicPr>
          <p:cNvPr id="610" name="Google Shape;610;p58"/>
          <p:cNvPicPr preferRelativeResize="0"/>
          <p:nvPr/>
        </p:nvPicPr>
        <p:blipFill>
          <a:blip r:embed="rId3">
            <a:alphaModFix/>
          </a:blip>
          <a:stretch>
            <a:fillRect/>
          </a:stretch>
        </p:blipFill>
        <p:spPr>
          <a:xfrm>
            <a:off x="1291143" y="1405230"/>
            <a:ext cx="6438649" cy="1398950"/>
          </a:xfrm>
          <a:prstGeom prst="rect">
            <a:avLst/>
          </a:prstGeom>
          <a:noFill/>
          <a:ln>
            <a:noFill/>
          </a:ln>
        </p:spPr>
      </p:pic>
      <p:pic>
        <p:nvPicPr>
          <p:cNvPr id="611" name="Google Shape;611;p58"/>
          <p:cNvPicPr preferRelativeResize="0"/>
          <p:nvPr/>
        </p:nvPicPr>
        <p:blipFill rotWithShape="1">
          <a:blip r:embed="rId4">
            <a:alphaModFix/>
          </a:blip>
          <a:srcRect b="0" l="0" r="0" t="19955"/>
          <a:stretch/>
        </p:blipFill>
        <p:spPr>
          <a:xfrm>
            <a:off x="1291143" y="3043978"/>
            <a:ext cx="6561726" cy="1769400"/>
          </a:xfrm>
          <a:prstGeom prst="rect">
            <a:avLst/>
          </a:prstGeom>
          <a:noFill/>
          <a:ln>
            <a:noFill/>
          </a:ln>
        </p:spPr>
      </p:pic>
      <p:sp>
        <p:nvSpPr>
          <p:cNvPr id="612" name="Google Shape;612;p58"/>
          <p:cNvSpPr/>
          <p:nvPr/>
        </p:nvSpPr>
        <p:spPr>
          <a:xfrm>
            <a:off x="4342625" y="3043975"/>
            <a:ext cx="335700" cy="271800"/>
          </a:xfrm>
          <a:prstGeom prst="rect">
            <a:avLst/>
          </a:pr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6" name="Shape 616"/>
        <p:cNvGrpSpPr/>
        <p:nvPr/>
      </p:nvGrpSpPr>
      <p:grpSpPr>
        <a:xfrm>
          <a:off x="0" y="0"/>
          <a:ext cx="0" cy="0"/>
          <a:chOff x="0" y="0"/>
          <a:chExt cx="0" cy="0"/>
        </a:xfrm>
      </p:grpSpPr>
      <p:sp>
        <p:nvSpPr>
          <p:cNvPr id="617" name="Google Shape;617;p5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Isoelectric Focusing - 2D PAGE</a:t>
            </a:r>
            <a:endParaRPr/>
          </a:p>
        </p:txBody>
      </p:sp>
      <p:sp>
        <p:nvSpPr>
          <p:cNvPr id="618" name="Google Shape;618;p59"/>
          <p:cNvSpPr txBox="1"/>
          <p:nvPr>
            <p:ph idx="1" type="body"/>
          </p:nvPr>
        </p:nvSpPr>
        <p:spPr>
          <a:xfrm>
            <a:off x="1303800" y="1597875"/>
            <a:ext cx="7030500" cy="293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Two-dimensional gel electrophoresis - separate first by isoelectric point, then by mass</a:t>
            </a:r>
            <a:endParaRPr sz="1800"/>
          </a:p>
        </p:txBody>
      </p:sp>
      <p:pic>
        <p:nvPicPr>
          <p:cNvPr id="619" name="Google Shape;619;p59"/>
          <p:cNvPicPr preferRelativeResize="0"/>
          <p:nvPr/>
        </p:nvPicPr>
        <p:blipFill>
          <a:blip r:embed="rId3">
            <a:alphaModFix/>
          </a:blip>
          <a:stretch>
            <a:fillRect/>
          </a:stretch>
        </p:blipFill>
        <p:spPr>
          <a:xfrm>
            <a:off x="3900575" y="2856775"/>
            <a:ext cx="5243425" cy="2286725"/>
          </a:xfrm>
          <a:prstGeom prst="rect">
            <a:avLst/>
          </a:prstGeom>
          <a:noFill/>
          <a:ln>
            <a:noFill/>
          </a:ln>
        </p:spPr>
      </p:pic>
      <p:pic>
        <p:nvPicPr>
          <p:cNvPr id="620" name="Google Shape;620;p59"/>
          <p:cNvPicPr preferRelativeResize="0"/>
          <p:nvPr/>
        </p:nvPicPr>
        <p:blipFill>
          <a:blip r:embed="rId4">
            <a:alphaModFix/>
          </a:blip>
          <a:stretch>
            <a:fillRect/>
          </a:stretch>
        </p:blipFill>
        <p:spPr>
          <a:xfrm>
            <a:off x="316601" y="2856775"/>
            <a:ext cx="3336481" cy="22867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4" name="Shape 624"/>
        <p:cNvGrpSpPr/>
        <p:nvPr/>
      </p:nvGrpSpPr>
      <p:grpSpPr>
        <a:xfrm>
          <a:off x="0" y="0"/>
          <a:ext cx="0" cy="0"/>
          <a:chOff x="0" y="0"/>
          <a:chExt cx="0" cy="0"/>
        </a:xfrm>
      </p:grpSpPr>
      <p:sp>
        <p:nvSpPr>
          <p:cNvPr id="625" name="Google Shape;625;p6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Detecting Proteins - Western Blot</a:t>
            </a:r>
            <a:endParaRPr/>
          </a:p>
        </p:txBody>
      </p:sp>
      <p:sp>
        <p:nvSpPr>
          <p:cNvPr id="626" name="Google Shape;626;p60"/>
          <p:cNvSpPr txBox="1"/>
          <p:nvPr>
            <p:ph idx="1" type="body"/>
          </p:nvPr>
        </p:nvSpPr>
        <p:spPr>
          <a:xfrm>
            <a:off x="1303800" y="1597875"/>
            <a:ext cx="7030500" cy="293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Follow SDS-PAGE with blotting</a:t>
            </a:r>
            <a:endParaRPr i="1" sz="1800"/>
          </a:p>
          <a:p>
            <a:pPr indent="-342900" lvl="1" marL="914400" rtl="0" algn="l">
              <a:spcBef>
                <a:spcPts val="0"/>
              </a:spcBef>
              <a:spcAft>
                <a:spcPts val="0"/>
              </a:spcAft>
              <a:buSzPts val="1800"/>
              <a:buChar char="○"/>
            </a:pPr>
            <a:r>
              <a:rPr i="1" lang="en" sz="1800"/>
              <a:t>Flip gel, and electroblot</a:t>
            </a:r>
            <a:endParaRPr i="1" sz="1800"/>
          </a:p>
          <a:p>
            <a:pPr indent="-342900" lvl="0" marL="457200" rtl="0" algn="l">
              <a:spcBef>
                <a:spcPts val="0"/>
              </a:spcBef>
              <a:spcAft>
                <a:spcPts val="0"/>
              </a:spcAft>
              <a:buSzPts val="1800"/>
              <a:buChar char="●"/>
            </a:pPr>
            <a:r>
              <a:rPr lang="en" sz="1800"/>
              <a:t>Add labeled antibodies to detect specific proteins</a:t>
            </a:r>
            <a:endParaRPr sz="1800"/>
          </a:p>
          <a:p>
            <a:pPr indent="-342900" lvl="0" marL="457200" rtl="0" algn="l">
              <a:spcBef>
                <a:spcPts val="0"/>
              </a:spcBef>
              <a:spcAft>
                <a:spcPts val="0"/>
              </a:spcAft>
              <a:buSzPts val="1800"/>
              <a:buChar char="●"/>
            </a:pPr>
            <a:r>
              <a:rPr lang="en" sz="1800"/>
              <a:t>Semi-quantitative - relative</a:t>
            </a:r>
            <a:endParaRPr sz="1800"/>
          </a:p>
          <a:p>
            <a:pPr indent="-342900" lvl="1" marL="914400" rtl="0" algn="l">
              <a:spcBef>
                <a:spcPts val="0"/>
              </a:spcBef>
              <a:spcAft>
                <a:spcPts val="0"/>
              </a:spcAft>
              <a:buSzPts val="1800"/>
              <a:buChar char="○"/>
            </a:pPr>
            <a:r>
              <a:rPr lang="en" sz="1800"/>
              <a:t>Compare with housekeeping genes</a:t>
            </a:r>
            <a:endParaRPr sz="1800"/>
          </a:p>
        </p:txBody>
      </p:sp>
      <p:pic>
        <p:nvPicPr>
          <p:cNvPr id="627" name="Google Shape;627;p60"/>
          <p:cNvPicPr preferRelativeResize="0"/>
          <p:nvPr/>
        </p:nvPicPr>
        <p:blipFill rotWithShape="1">
          <a:blip r:embed="rId3">
            <a:alphaModFix/>
          </a:blip>
          <a:srcRect b="71781" l="0" r="0" t="0"/>
          <a:stretch/>
        </p:blipFill>
        <p:spPr>
          <a:xfrm>
            <a:off x="0" y="3260600"/>
            <a:ext cx="3140100" cy="1451426"/>
          </a:xfrm>
          <a:prstGeom prst="rect">
            <a:avLst/>
          </a:prstGeom>
          <a:noFill/>
          <a:ln>
            <a:noFill/>
          </a:ln>
        </p:spPr>
      </p:pic>
      <p:pic>
        <p:nvPicPr>
          <p:cNvPr id="628" name="Google Shape;628;p60"/>
          <p:cNvPicPr preferRelativeResize="0"/>
          <p:nvPr/>
        </p:nvPicPr>
        <p:blipFill rotWithShape="1">
          <a:blip r:embed="rId3">
            <a:alphaModFix/>
          </a:blip>
          <a:srcRect b="48266" l="0" r="0" t="28218"/>
          <a:stretch/>
        </p:blipFill>
        <p:spPr>
          <a:xfrm>
            <a:off x="3092825" y="3502550"/>
            <a:ext cx="3140100" cy="1209475"/>
          </a:xfrm>
          <a:prstGeom prst="rect">
            <a:avLst/>
          </a:prstGeom>
          <a:noFill/>
          <a:ln>
            <a:noFill/>
          </a:ln>
        </p:spPr>
      </p:pic>
      <p:pic>
        <p:nvPicPr>
          <p:cNvPr id="629" name="Google Shape;629;p60"/>
          <p:cNvPicPr preferRelativeResize="0"/>
          <p:nvPr/>
        </p:nvPicPr>
        <p:blipFill rotWithShape="1">
          <a:blip r:embed="rId3">
            <a:alphaModFix/>
          </a:blip>
          <a:srcRect b="0" l="0" r="0" t="52107"/>
          <a:stretch/>
        </p:blipFill>
        <p:spPr>
          <a:xfrm>
            <a:off x="6195750" y="2744975"/>
            <a:ext cx="2948250" cy="23128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Google Shape;634;p6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Antibody (Abs) Terminology</a:t>
            </a:r>
            <a:endParaRPr/>
          </a:p>
        </p:txBody>
      </p:sp>
      <p:sp>
        <p:nvSpPr>
          <p:cNvPr id="635" name="Google Shape;635;p61"/>
          <p:cNvSpPr txBox="1"/>
          <p:nvPr>
            <p:ph idx="1" type="body"/>
          </p:nvPr>
        </p:nvSpPr>
        <p:spPr>
          <a:xfrm>
            <a:off x="1303800" y="1597875"/>
            <a:ext cx="7030500" cy="293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Each Ab binds to one epitope</a:t>
            </a:r>
            <a:endParaRPr sz="1800"/>
          </a:p>
          <a:p>
            <a:pPr indent="-342900" lvl="0" marL="457200" rtl="0" algn="l">
              <a:spcBef>
                <a:spcPts val="0"/>
              </a:spcBef>
              <a:spcAft>
                <a:spcPts val="0"/>
              </a:spcAft>
              <a:buSzPts val="1800"/>
              <a:buChar char="●"/>
            </a:pPr>
            <a:r>
              <a:rPr lang="en" sz="1800"/>
              <a:t>Monoclonal</a:t>
            </a:r>
            <a:endParaRPr sz="1800"/>
          </a:p>
          <a:p>
            <a:pPr indent="-342900" lvl="1" marL="914400" rtl="0" algn="l">
              <a:spcBef>
                <a:spcPts val="0"/>
              </a:spcBef>
              <a:spcAft>
                <a:spcPts val="0"/>
              </a:spcAft>
              <a:buSzPts val="1800"/>
              <a:buChar char="○"/>
            </a:pPr>
            <a:r>
              <a:rPr lang="en" sz="1800"/>
              <a:t>Single cell line (hybridoma)</a:t>
            </a:r>
            <a:endParaRPr sz="1800"/>
          </a:p>
          <a:p>
            <a:pPr indent="-342900" lvl="1" marL="914400" rtl="0" algn="l">
              <a:spcBef>
                <a:spcPts val="0"/>
              </a:spcBef>
              <a:spcAft>
                <a:spcPts val="0"/>
              </a:spcAft>
              <a:buSzPts val="1800"/>
              <a:buChar char="○"/>
            </a:pPr>
            <a:r>
              <a:rPr lang="en" sz="1800"/>
              <a:t>One epitope of one antigen</a:t>
            </a:r>
            <a:endParaRPr sz="1800"/>
          </a:p>
          <a:p>
            <a:pPr indent="-342900" lvl="0" marL="457200" rtl="0" algn="l">
              <a:spcBef>
                <a:spcPts val="0"/>
              </a:spcBef>
              <a:spcAft>
                <a:spcPts val="0"/>
              </a:spcAft>
              <a:buSzPts val="1800"/>
              <a:buChar char="●"/>
            </a:pPr>
            <a:r>
              <a:rPr lang="en" sz="1800"/>
              <a:t>Polyclonal</a:t>
            </a:r>
            <a:endParaRPr sz="1800"/>
          </a:p>
          <a:p>
            <a:pPr indent="-342900" lvl="1" marL="914400" rtl="0" algn="l">
              <a:spcBef>
                <a:spcPts val="0"/>
              </a:spcBef>
              <a:spcAft>
                <a:spcPts val="0"/>
              </a:spcAft>
              <a:buSzPts val="1800"/>
              <a:buChar char="○"/>
            </a:pPr>
            <a:r>
              <a:rPr lang="en" sz="1800"/>
              <a:t>Population of cells</a:t>
            </a:r>
            <a:endParaRPr sz="1800"/>
          </a:p>
          <a:p>
            <a:pPr indent="-342900" lvl="1" marL="914400" rtl="0" algn="l">
              <a:spcBef>
                <a:spcPts val="0"/>
              </a:spcBef>
              <a:spcAft>
                <a:spcPts val="0"/>
              </a:spcAft>
              <a:buSzPts val="1800"/>
              <a:buChar char="○"/>
            </a:pPr>
            <a:r>
              <a:rPr lang="en" sz="1800"/>
              <a:t>Many epitopes of one antigen</a:t>
            </a:r>
            <a:endParaRPr sz="1800"/>
          </a:p>
          <a:p>
            <a:pPr indent="-342900" lvl="0" marL="457200" rtl="0" algn="l">
              <a:spcBef>
                <a:spcPts val="0"/>
              </a:spcBef>
              <a:spcAft>
                <a:spcPts val="0"/>
              </a:spcAft>
              <a:buSzPts val="1800"/>
              <a:buChar char="●"/>
            </a:pPr>
            <a:r>
              <a:rPr lang="en" sz="1800"/>
              <a:t>Secondary Ab binds to primary Ab’s </a:t>
            </a:r>
            <a:r>
              <a:rPr i="1" lang="en" sz="1800"/>
              <a:t>Fc</a:t>
            </a:r>
            <a:r>
              <a:rPr lang="en" sz="1800"/>
              <a:t> region</a:t>
            </a:r>
            <a:endParaRPr sz="1800"/>
          </a:p>
        </p:txBody>
      </p:sp>
      <p:pic>
        <p:nvPicPr>
          <p:cNvPr id="636" name="Google Shape;636;p61"/>
          <p:cNvPicPr preferRelativeResize="0"/>
          <p:nvPr/>
        </p:nvPicPr>
        <p:blipFill rotWithShape="1">
          <a:blip r:embed="rId3">
            <a:alphaModFix/>
          </a:blip>
          <a:srcRect b="5820" l="0" r="0" t="0"/>
          <a:stretch/>
        </p:blipFill>
        <p:spPr>
          <a:xfrm>
            <a:off x="5306300" y="1177600"/>
            <a:ext cx="3837700" cy="2444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1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Restriction Digest</a:t>
            </a:r>
            <a:endParaRPr/>
          </a:p>
        </p:txBody>
      </p:sp>
      <p:sp>
        <p:nvSpPr>
          <p:cNvPr id="304" name="Google Shape;304;p17"/>
          <p:cNvSpPr txBox="1"/>
          <p:nvPr>
            <p:ph idx="1" type="body"/>
          </p:nvPr>
        </p:nvSpPr>
        <p:spPr>
          <a:xfrm>
            <a:off x="1303800" y="1597875"/>
            <a:ext cx="5144400" cy="293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Note that they are still </a:t>
            </a:r>
            <a:r>
              <a:rPr i="1" lang="en" sz="1800"/>
              <a:t>enzymes</a:t>
            </a:r>
            <a:endParaRPr sz="1800"/>
          </a:p>
          <a:p>
            <a:pPr indent="-342900" lvl="0" marL="457200" rtl="0" algn="l">
              <a:spcBef>
                <a:spcPts val="0"/>
              </a:spcBef>
              <a:spcAft>
                <a:spcPts val="0"/>
              </a:spcAft>
              <a:buSzPts val="1800"/>
              <a:buChar char="●"/>
            </a:pPr>
            <a:r>
              <a:rPr lang="en" sz="1800"/>
              <a:t>Conditions:</a:t>
            </a:r>
            <a:endParaRPr sz="1800"/>
          </a:p>
          <a:p>
            <a:pPr indent="-342900" lvl="1" marL="914400" rtl="0" algn="l">
              <a:spcBef>
                <a:spcPts val="0"/>
              </a:spcBef>
              <a:spcAft>
                <a:spcPts val="0"/>
              </a:spcAft>
              <a:buSzPts val="1800"/>
              <a:buChar char="○"/>
            </a:pPr>
            <a:r>
              <a:rPr lang="en" sz="1800"/>
              <a:t>NaCl adds ionic strength</a:t>
            </a:r>
            <a:endParaRPr sz="1800"/>
          </a:p>
          <a:p>
            <a:pPr indent="-342900" lvl="1" marL="914400" rtl="0" algn="l">
              <a:spcBef>
                <a:spcPts val="0"/>
              </a:spcBef>
              <a:spcAft>
                <a:spcPts val="0"/>
              </a:spcAft>
              <a:buSzPts val="1800"/>
              <a:buChar char="○"/>
            </a:pPr>
            <a:r>
              <a:rPr lang="en" sz="1800"/>
              <a:t>Mg</a:t>
            </a:r>
            <a:r>
              <a:rPr baseline="30000" lang="en" sz="1800"/>
              <a:t>2+</a:t>
            </a:r>
            <a:r>
              <a:rPr lang="en" sz="1800"/>
              <a:t> is a cofactor</a:t>
            </a:r>
            <a:endParaRPr sz="1800"/>
          </a:p>
          <a:p>
            <a:pPr indent="-342900" lvl="1" marL="914400" rtl="0" algn="l">
              <a:spcBef>
                <a:spcPts val="0"/>
              </a:spcBef>
              <a:spcAft>
                <a:spcPts val="0"/>
              </a:spcAft>
              <a:buSzPts val="1800"/>
              <a:buChar char="○"/>
            </a:pPr>
            <a:r>
              <a:rPr lang="en" sz="1800"/>
              <a:t>Tris-HCl to buffer the pH around 7.2-8.5</a:t>
            </a:r>
            <a:endParaRPr sz="1800"/>
          </a:p>
          <a:p>
            <a:pPr indent="-342900" lvl="1" marL="914400" rtl="0" algn="l">
              <a:spcBef>
                <a:spcPts val="0"/>
              </a:spcBef>
              <a:spcAft>
                <a:spcPts val="0"/>
              </a:spcAft>
              <a:buSzPts val="1800"/>
              <a:buChar char="○"/>
            </a:pPr>
            <a:r>
              <a:rPr lang="en" sz="1800"/>
              <a:t>Incubation at </a:t>
            </a:r>
            <a:r>
              <a:rPr lang="en" sz="1800"/>
              <a:t>37ºC, since bacteria normally grow at that temperature</a:t>
            </a:r>
            <a:endParaRPr sz="1800"/>
          </a:p>
          <a:p>
            <a:pPr indent="-342900" lvl="0" marL="457200" rtl="0" algn="l">
              <a:spcBef>
                <a:spcPts val="0"/>
              </a:spcBef>
              <a:spcAft>
                <a:spcPts val="0"/>
              </a:spcAft>
              <a:buSzPts val="1800"/>
              <a:buChar char="●"/>
            </a:pPr>
            <a:r>
              <a:rPr lang="en" sz="1800"/>
              <a:t>Longer incubation ⇒ more complete digest</a:t>
            </a:r>
            <a:endParaRPr sz="1800"/>
          </a:p>
        </p:txBody>
      </p:sp>
      <p:pic>
        <p:nvPicPr>
          <p:cNvPr id="305" name="Google Shape;305;p17"/>
          <p:cNvPicPr preferRelativeResize="0"/>
          <p:nvPr/>
        </p:nvPicPr>
        <p:blipFill>
          <a:blip r:embed="rId3">
            <a:alphaModFix/>
          </a:blip>
          <a:stretch>
            <a:fillRect/>
          </a:stretch>
        </p:blipFill>
        <p:spPr>
          <a:xfrm>
            <a:off x="0" y="2667813"/>
            <a:ext cx="1841600" cy="1103025"/>
          </a:xfrm>
          <a:prstGeom prst="rect">
            <a:avLst/>
          </a:prstGeom>
          <a:noFill/>
          <a:ln>
            <a:noFill/>
          </a:ln>
        </p:spPr>
      </p:pic>
      <p:pic>
        <p:nvPicPr>
          <p:cNvPr id="306" name="Google Shape;306;p17"/>
          <p:cNvPicPr preferRelativeResize="0"/>
          <p:nvPr/>
        </p:nvPicPr>
        <p:blipFill rotWithShape="1">
          <a:blip r:embed="rId4">
            <a:alphaModFix/>
          </a:blip>
          <a:srcRect b="75980" l="0" r="0" t="0"/>
          <a:stretch/>
        </p:blipFill>
        <p:spPr>
          <a:xfrm>
            <a:off x="6276900" y="0"/>
            <a:ext cx="2867050" cy="1235425"/>
          </a:xfrm>
          <a:prstGeom prst="rect">
            <a:avLst/>
          </a:prstGeom>
          <a:noFill/>
          <a:ln>
            <a:noFill/>
          </a:ln>
        </p:spPr>
      </p:pic>
      <p:pic>
        <p:nvPicPr>
          <p:cNvPr id="307" name="Google Shape;307;p17"/>
          <p:cNvPicPr preferRelativeResize="0"/>
          <p:nvPr/>
        </p:nvPicPr>
        <p:blipFill rotWithShape="1">
          <a:blip r:embed="rId4">
            <a:alphaModFix amt="20000"/>
          </a:blip>
          <a:srcRect b="0" l="0" r="0" t="24017"/>
          <a:stretch/>
        </p:blipFill>
        <p:spPr>
          <a:xfrm>
            <a:off x="6276900" y="1235425"/>
            <a:ext cx="2867050" cy="390807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 name="Shape 640"/>
        <p:cNvGrpSpPr/>
        <p:nvPr/>
      </p:nvGrpSpPr>
      <p:grpSpPr>
        <a:xfrm>
          <a:off x="0" y="0"/>
          <a:ext cx="0" cy="0"/>
          <a:chOff x="0" y="0"/>
          <a:chExt cx="0" cy="0"/>
        </a:xfrm>
      </p:grpSpPr>
      <p:sp>
        <p:nvSpPr>
          <p:cNvPr id="641" name="Google Shape;641;p6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Detecting Proteins - ELISA</a:t>
            </a:r>
            <a:endParaRPr/>
          </a:p>
        </p:txBody>
      </p:sp>
      <p:sp>
        <p:nvSpPr>
          <p:cNvPr id="642" name="Google Shape;642;p62"/>
          <p:cNvSpPr txBox="1"/>
          <p:nvPr>
            <p:ph idx="1" type="body"/>
          </p:nvPr>
        </p:nvSpPr>
        <p:spPr>
          <a:xfrm>
            <a:off x="1303800" y="1597875"/>
            <a:ext cx="7030500" cy="293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Enzyme-Linked Immunosorbent Assay (ELISA)</a:t>
            </a:r>
            <a:endParaRPr sz="1800"/>
          </a:p>
          <a:p>
            <a:pPr indent="-342900" lvl="0" marL="457200" rtl="0" algn="l">
              <a:spcBef>
                <a:spcPts val="0"/>
              </a:spcBef>
              <a:spcAft>
                <a:spcPts val="0"/>
              </a:spcAft>
              <a:buSzPts val="1800"/>
              <a:buChar char="●"/>
            </a:pPr>
            <a:r>
              <a:rPr lang="en" sz="1800"/>
              <a:t>Coat plate with protein of interest</a:t>
            </a:r>
            <a:endParaRPr sz="1800"/>
          </a:p>
          <a:p>
            <a:pPr indent="-342900" lvl="0" marL="457200" rtl="0" algn="l">
              <a:spcBef>
                <a:spcPts val="0"/>
              </a:spcBef>
              <a:spcAft>
                <a:spcPts val="0"/>
              </a:spcAft>
              <a:buSzPts val="1800"/>
              <a:buChar char="●"/>
            </a:pPr>
            <a:r>
              <a:rPr lang="en" sz="1800"/>
              <a:t>Block plate with milk protein</a:t>
            </a:r>
            <a:endParaRPr sz="1800"/>
          </a:p>
          <a:p>
            <a:pPr indent="-342900" lvl="0" marL="457200" rtl="0" algn="l">
              <a:spcBef>
                <a:spcPts val="0"/>
              </a:spcBef>
              <a:spcAft>
                <a:spcPts val="0"/>
              </a:spcAft>
              <a:buSzPts val="1800"/>
              <a:buChar char="●"/>
            </a:pPr>
            <a:r>
              <a:rPr lang="en" sz="1800"/>
              <a:t>Horseradish peroxidase (HRP) linked to antibodies lead to</a:t>
            </a:r>
            <a:br>
              <a:rPr lang="en" sz="1800"/>
            </a:br>
            <a:r>
              <a:rPr lang="en" sz="1800"/>
              <a:t>colorimetric output (blue)</a:t>
            </a:r>
            <a:endParaRPr sz="1800"/>
          </a:p>
        </p:txBody>
      </p:sp>
      <p:pic>
        <p:nvPicPr>
          <p:cNvPr id="643" name="Google Shape;643;p62"/>
          <p:cNvPicPr preferRelativeResize="0"/>
          <p:nvPr/>
        </p:nvPicPr>
        <p:blipFill>
          <a:blip r:embed="rId3">
            <a:alphaModFix/>
          </a:blip>
          <a:stretch>
            <a:fillRect/>
          </a:stretch>
        </p:blipFill>
        <p:spPr>
          <a:xfrm>
            <a:off x="5122501" y="2894826"/>
            <a:ext cx="4021500" cy="22486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7" name="Shape 647"/>
        <p:cNvGrpSpPr/>
        <p:nvPr/>
      </p:nvGrpSpPr>
      <p:grpSpPr>
        <a:xfrm>
          <a:off x="0" y="0"/>
          <a:ext cx="0" cy="0"/>
          <a:chOff x="0" y="0"/>
          <a:chExt cx="0" cy="0"/>
        </a:xfrm>
      </p:grpSpPr>
      <p:sp>
        <p:nvSpPr>
          <p:cNvPr id="648" name="Google Shape;648;p6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ELISA Variants</a:t>
            </a:r>
            <a:endParaRPr/>
          </a:p>
        </p:txBody>
      </p:sp>
      <p:sp>
        <p:nvSpPr>
          <p:cNvPr id="649" name="Google Shape;649;p63"/>
          <p:cNvSpPr txBox="1"/>
          <p:nvPr>
            <p:ph idx="1" type="body"/>
          </p:nvPr>
        </p:nvSpPr>
        <p:spPr>
          <a:xfrm>
            <a:off x="1303800" y="1597875"/>
            <a:ext cx="7273500" cy="293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Primary antibodies are specific and expensive (typically mouse)</a:t>
            </a:r>
            <a:endParaRPr sz="1800"/>
          </a:p>
          <a:p>
            <a:pPr indent="-342900" lvl="0" marL="457200" rtl="0" algn="l">
              <a:spcBef>
                <a:spcPts val="0"/>
              </a:spcBef>
              <a:spcAft>
                <a:spcPts val="0"/>
              </a:spcAft>
              <a:buSzPts val="1800"/>
              <a:buChar char="●"/>
            </a:pPr>
            <a:r>
              <a:rPr lang="en" sz="1800"/>
              <a:t>Secondary antibodies are polyclonal usually (goat or donkey)</a:t>
            </a:r>
            <a:endParaRPr sz="1800"/>
          </a:p>
          <a:p>
            <a:pPr indent="-342900" lvl="1" marL="914400" rtl="0" algn="l">
              <a:spcBef>
                <a:spcPts val="0"/>
              </a:spcBef>
              <a:spcAft>
                <a:spcPts val="0"/>
              </a:spcAft>
              <a:buSzPts val="1800"/>
              <a:buChar char="○"/>
            </a:pPr>
            <a:r>
              <a:rPr lang="en" sz="1800"/>
              <a:t>Species must be different from primary</a:t>
            </a:r>
            <a:endParaRPr sz="1800"/>
          </a:p>
          <a:p>
            <a:pPr indent="-342900" lvl="0" marL="457200" rtl="0" algn="l">
              <a:spcBef>
                <a:spcPts val="0"/>
              </a:spcBef>
              <a:spcAft>
                <a:spcPts val="0"/>
              </a:spcAft>
              <a:buSzPts val="1800"/>
              <a:buChar char="●"/>
            </a:pPr>
            <a:r>
              <a:rPr lang="en" sz="1800"/>
              <a:t>Adding secondary antibodies increases sensitivity</a:t>
            </a:r>
            <a:endParaRPr sz="1800"/>
          </a:p>
        </p:txBody>
      </p:sp>
      <p:pic>
        <p:nvPicPr>
          <p:cNvPr id="650" name="Google Shape;650;p63"/>
          <p:cNvPicPr preferRelativeResize="0"/>
          <p:nvPr/>
        </p:nvPicPr>
        <p:blipFill rotWithShape="1">
          <a:blip r:embed="rId3">
            <a:alphaModFix/>
          </a:blip>
          <a:srcRect b="0" l="65434" r="0" t="0"/>
          <a:stretch/>
        </p:blipFill>
        <p:spPr>
          <a:xfrm>
            <a:off x="7137525" y="2323825"/>
            <a:ext cx="2006524" cy="2819675"/>
          </a:xfrm>
          <a:prstGeom prst="rect">
            <a:avLst/>
          </a:prstGeom>
          <a:noFill/>
          <a:ln>
            <a:noFill/>
          </a:ln>
        </p:spPr>
      </p:pic>
      <p:pic>
        <p:nvPicPr>
          <p:cNvPr id="651" name="Google Shape;651;p63"/>
          <p:cNvPicPr preferRelativeResize="0"/>
          <p:nvPr/>
        </p:nvPicPr>
        <p:blipFill rotWithShape="1">
          <a:blip r:embed="rId3">
            <a:alphaModFix/>
          </a:blip>
          <a:srcRect b="0" l="0" r="35620" t="18619"/>
          <a:stretch/>
        </p:blipFill>
        <p:spPr>
          <a:xfrm>
            <a:off x="1853300" y="2914675"/>
            <a:ext cx="3630050" cy="22288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5" name="Shape 655"/>
        <p:cNvGrpSpPr/>
        <p:nvPr/>
      </p:nvGrpSpPr>
      <p:grpSpPr>
        <a:xfrm>
          <a:off x="0" y="0"/>
          <a:ext cx="0" cy="0"/>
          <a:chOff x="0" y="0"/>
          <a:chExt cx="0" cy="0"/>
        </a:xfrm>
      </p:grpSpPr>
      <p:sp>
        <p:nvSpPr>
          <p:cNvPr id="656" name="Google Shape;656;p6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 Technique: Standard Curves</a:t>
            </a:r>
            <a:endParaRPr/>
          </a:p>
        </p:txBody>
      </p:sp>
      <p:sp>
        <p:nvSpPr>
          <p:cNvPr id="657" name="Google Shape;657;p64"/>
          <p:cNvSpPr txBox="1"/>
          <p:nvPr>
            <p:ph idx="1" type="body"/>
          </p:nvPr>
        </p:nvSpPr>
        <p:spPr>
          <a:xfrm>
            <a:off x="1303800" y="1597875"/>
            <a:ext cx="7030500" cy="293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Perform serial dilution</a:t>
            </a:r>
            <a:endParaRPr sz="1800"/>
          </a:p>
          <a:p>
            <a:pPr indent="-342900" lvl="0" marL="457200" rtl="0" algn="l">
              <a:spcBef>
                <a:spcPts val="0"/>
              </a:spcBef>
              <a:spcAft>
                <a:spcPts val="0"/>
              </a:spcAft>
              <a:buSzPts val="1800"/>
              <a:buChar char="●"/>
            </a:pPr>
            <a:r>
              <a:rPr lang="en" sz="1800"/>
              <a:t>Spectrophotometer</a:t>
            </a:r>
            <a:endParaRPr sz="1800"/>
          </a:p>
          <a:p>
            <a:pPr indent="-342900" lvl="1" marL="914400" rtl="0" algn="l">
              <a:spcBef>
                <a:spcPts val="0"/>
              </a:spcBef>
              <a:spcAft>
                <a:spcPts val="0"/>
              </a:spcAft>
              <a:buSzPts val="1800"/>
              <a:buChar char="○"/>
            </a:pPr>
            <a:r>
              <a:rPr lang="en" sz="1800"/>
              <a:t>Plot absorbance vs. concentration</a:t>
            </a:r>
            <a:endParaRPr sz="1800"/>
          </a:p>
          <a:p>
            <a:pPr indent="-342900" lvl="0" marL="457200" rtl="0" algn="l">
              <a:spcBef>
                <a:spcPts val="0"/>
              </a:spcBef>
              <a:spcAft>
                <a:spcPts val="0"/>
              </a:spcAft>
              <a:buSzPts val="1800"/>
              <a:buChar char="●"/>
            </a:pPr>
            <a:r>
              <a:rPr lang="en" sz="1800"/>
              <a:t>Interpolate values for </a:t>
            </a:r>
            <a:r>
              <a:rPr i="1" lang="en" sz="1800"/>
              <a:t>quantitative</a:t>
            </a:r>
            <a:r>
              <a:rPr lang="en" sz="1800"/>
              <a:t> measurements</a:t>
            </a:r>
            <a:endParaRPr sz="1800"/>
          </a:p>
        </p:txBody>
      </p:sp>
      <p:pic>
        <p:nvPicPr>
          <p:cNvPr id="658" name="Google Shape;658;p64"/>
          <p:cNvPicPr preferRelativeResize="0"/>
          <p:nvPr/>
        </p:nvPicPr>
        <p:blipFill>
          <a:blip r:embed="rId3">
            <a:alphaModFix/>
          </a:blip>
          <a:stretch>
            <a:fillRect/>
          </a:stretch>
        </p:blipFill>
        <p:spPr>
          <a:xfrm>
            <a:off x="5541451" y="3261150"/>
            <a:ext cx="3602549" cy="1882350"/>
          </a:xfrm>
          <a:prstGeom prst="rect">
            <a:avLst/>
          </a:prstGeom>
          <a:noFill/>
          <a:ln>
            <a:noFill/>
          </a:ln>
        </p:spPr>
      </p:pic>
      <p:pic>
        <p:nvPicPr>
          <p:cNvPr id="659" name="Google Shape;659;p64"/>
          <p:cNvPicPr preferRelativeResize="0"/>
          <p:nvPr/>
        </p:nvPicPr>
        <p:blipFill>
          <a:blip r:embed="rId4">
            <a:alphaModFix/>
          </a:blip>
          <a:stretch>
            <a:fillRect/>
          </a:stretch>
        </p:blipFill>
        <p:spPr>
          <a:xfrm>
            <a:off x="0" y="3229500"/>
            <a:ext cx="5507900" cy="19140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3" name="Shape 663"/>
        <p:cNvGrpSpPr/>
        <p:nvPr/>
      </p:nvGrpSpPr>
      <p:grpSpPr>
        <a:xfrm>
          <a:off x="0" y="0"/>
          <a:ext cx="0" cy="0"/>
          <a:chOff x="0" y="0"/>
          <a:chExt cx="0" cy="0"/>
        </a:xfrm>
      </p:grpSpPr>
      <p:sp>
        <p:nvSpPr>
          <p:cNvPr id="664" name="Google Shape;664;p6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ELISA Variants</a:t>
            </a:r>
            <a:endParaRPr/>
          </a:p>
        </p:txBody>
      </p:sp>
      <p:sp>
        <p:nvSpPr>
          <p:cNvPr id="665" name="Google Shape;665;p65"/>
          <p:cNvSpPr txBox="1"/>
          <p:nvPr>
            <p:ph idx="1" type="body"/>
          </p:nvPr>
        </p:nvSpPr>
        <p:spPr>
          <a:xfrm>
            <a:off x="1303800" y="1597875"/>
            <a:ext cx="7030500" cy="293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HIV detection</a:t>
            </a:r>
            <a:endParaRPr sz="1800"/>
          </a:p>
          <a:p>
            <a:pPr indent="-342900" lvl="1" marL="914400" rtl="0" algn="l">
              <a:spcBef>
                <a:spcPts val="0"/>
              </a:spcBef>
              <a:spcAft>
                <a:spcPts val="0"/>
              </a:spcAft>
              <a:buSzPts val="1800"/>
              <a:buChar char="○"/>
            </a:pPr>
            <a:r>
              <a:rPr lang="en" sz="1800"/>
              <a:t> Detect serum antibodies instead of antigen</a:t>
            </a:r>
            <a:endParaRPr sz="1800"/>
          </a:p>
          <a:p>
            <a:pPr indent="-342900" lvl="0" marL="457200" rtl="0" algn="l">
              <a:spcBef>
                <a:spcPts val="0"/>
              </a:spcBef>
              <a:spcAft>
                <a:spcPts val="0"/>
              </a:spcAft>
              <a:buSzPts val="1800"/>
              <a:buChar char="●"/>
            </a:pPr>
            <a:r>
              <a:rPr lang="en" sz="1800"/>
              <a:t>Competitive ELISA</a:t>
            </a:r>
            <a:endParaRPr sz="1800"/>
          </a:p>
          <a:p>
            <a:pPr indent="-342900" lvl="1" marL="914400" rtl="0" algn="l">
              <a:spcBef>
                <a:spcPts val="0"/>
              </a:spcBef>
              <a:spcAft>
                <a:spcPts val="0"/>
              </a:spcAft>
              <a:buSzPts val="1800"/>
              <a:buChar char="○"/>
            </a:pPr>
            <a:r>
              <a:rPr lang="en" sz="1800"/>
              <a:t>Higher concentration</a:t>
            </a:r>
            <a:endParaRPr sz="1800"/>
          </a:p>
        </p:txBody>
      </p:sp>
      <p:pic>
        <p:nvPicPr>
          <p:cNvPr id="666" name="Google Shape;666;p65"/>
          <p:cNvPicPr preferRelativeResize="0"/>
          <p:nvPr/>
        </p:nvPicPr>
        <p:blipFill>
          <a:blip r:embed="rId3">
            <a:alphaModFix/>
          </a:blip>
          <a:stretch>
            <a:fillRect/>
          </a:stretch>
        </p:blipFill>
        <p:spPr>
          <a:xfrm>
            <a:off x="6710851" y="0"/>
            <a:ext cx="2433151" cy="1821800"/>
          </a:xfrm>
          <a:prstGeom prst="rect">
            <a:avLst/>
          </a:prstGeom>
          <a:noFill/>
          <a:ln>
            <a:noFill/>
          </a:ln>
        </p:spPr>
      </p:pic>
      <p:pic>
        <p:nvPicPr>
          <p:cNvPr id="667" name="Google Shape;667;p65"/>
          <p:cNvPicPr preferRelativeResize="0"/>
          <p:nvPr/>
        </p:nvPicPr>
        <p:blipFill>
          <a:blip r:embed="rId4">
            <a:alphaModFix/>
          </a:blip>
          <a:stretch>
            <a:fillRect/>
          </a:stretch>
        </p:blipFill>
        <p:spPr>
          <a:xfrm>
            <a:off x="6138625" y="2350875"/>
            <a:ext cx="3005374" cy="279262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1" name="Shape 671"/>
        <p:cNvGrpSpPr/>
        <p:nvPr/>
      </p:nvGrpSpPr>
      <p:grpSpPr>
        <a:xfrm>
          <a:off x="0" y="0"/>
          <a:ext cx="0" cy="0"/>
          <a:chOff x="0" y="0"/>
          <a:chExt cx="0" cy="0"/>
        </a:xfrm>
      </p:grpSpPr>
      <p:sp>
        <p:nvSpPr>
          <p:cNvPr id="672" name="Google Shape;672;p6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DNA-Protein Interaction</a:t>
            </a:r>
            <a:endParaRPr/>
          </a:p>
        </p:txBody>
      </p:sp>
      <p:sp>
        <p:nvSpPr>
          <p:cNvPr id="673" name="Google Shape;673;p66"/>
          <p:cNvSpPr txBox="1"/>
          <p:nvPr>
            <p:ph idx="1" type="body"/>
          </p:nvPr>
        </p:nvSpPr>
        <p:spPr>
          <a:xfrm>
            <a:off x="1303800" y="1597875"/>
            <a:ext cx="7030500" cy="293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DNA Footprinting</a:t>
            </a:r>
            <a:endParaRPr sz="1800"/>
          </a:p>
          <a:p>
            <a:pPr indent="-342900" lvl="0" marL="457200" rtl="0" algn="l">
              <a:spcBef>
                <a:spcPts val="0"/>
              </a:spcBef>
              <a:spcAft>
                <a:spcPts val="0"/>
              </a:spcAft>
              <a:buSzPts val="1800"/>
              <a:buChar char="●"/>
            </a:pPr>
            <a:r>
              <a:rPr lang="en" sz="1800"/>
              <a:t>Electrophoretic Gel Mobility Shift Assay</a:t>
            </a:r>
            <a:endParaRPr sz="1800"/>
          </a:p>
          <a:p>
            <a:pPr indent="-342900" lvl="0" marL="457200" rtl="0" algn="l">
              <a:spcBef>
                <a:spcPts val="0"/>
              </a:spcBef>
              <a:spcAft>
                <a:spcPts val="0"/>
              </a:spcAft>
              <a:buSzPts val="1800"/>
              <a:buChar char="●"/>
            </a:pPr>
            <a:r>
              <a:rPr lang="en" sz="1800"/>
              <a:t>Chromatin immunoprecipitation</a:t>
            </a:r>
            <a:endParaRPr sz="18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7" name="Shape 677"/>
        <p:cNvGrpSpPr/>
        <p:nvPr/>
      </p:nvGrpSpPr>
      <p:grpSpPr>
        <a:xfrm>
          <a:off x="0" y="0"/>
          <a:ext cx="0" cy="0"/>
          <a:chOff x="0" y="0"/>
          <a:chExt cx="0" cy="0"/>
        </a:xfrm>
      </p:grpSpPr>
      <p:sp>
        <p:nvSpPr>
          <p:cNvPr id="678" name="Google Shape;678;p6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DNA Footprinting</a:t>
            </a:r>
            <a:endParaRPr/>
          </a:p>
        </p:txBody>
      </p:sp>
      <p:sp>
        <p:nvSpPr>
          <p:cNvPr id="679" name="Google Shape;679;p67"/>
          <p:cNvSpPr txBox="1"/>
          <p:nvPr>
            <p:ph idx="1" type="body"/>
          </p:nvPr>
        </p:nvSpPr>
        <p:spPr>
          <a:xfrm>
            <a:off x="1303800" y="1597875"/>
            <a:ext cx="7030500" cy="293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Proteins protect from DNase I</a:t>
            </a:r>
            <a:endParaRPr sz="1800"/>
          </a:p>
          <a:p>
            <a:pPr indent="-342900" lvl="0" marL="457200" rtl="0" algn="l">
              <a:spcBef>
                <a:spcPts val="0"/>
              </a:spcBef>
              <a:spcAft>
                <a:spcPts val="0"/>
              </a:spcAft>
              <a:buSzPts val="1800"/>
              <a:buChar char="●"/>
            </a:pPr>
            <a:r>
              <a:rPr lang="en" sz="1800"/>
              <a:t>Sanger sequencing on parallel</a:t>
            </a:r>
            <a:br>
              <a:rPr lang="en" sz="1800"/>
            </a:br>
            <a:r>
              <a:rPr lang="en" sz="1800"/>
              <a:t>lanes</a:t>
            </a:r>
            <a:endParaRPr sz="1800"/>
          </a:p>
        </p:txBody>
      </p:sp>
      <p:pic>
        <p:nvPicPr>
          <p:cNvPr id="680" name="Google Shape;680;p67"/>
          <p:cNvPicPr preferRelativeResize="0"/>
          <p:nvPr/>
        </p:nvPicPr>
        <p:blipFill rotWithShape="1">
          <a:blip r:embed="rId3">
            <a:alphaModFix/>
          </a:blip>
          <a:srcRect b="0" l="5060" r="0" t="0"/>
          <a:stretch/>
        </p:blipFill>
        <p:spPr>
          <a:xfrm>
            <a:off x="5184275" y="1678700"/>
            <a:ext cx="3959726" cy="34648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4" name="Shape 684"/>
        <p:cNvGrpSpPr/>
        <p:nvPr/>
      </p:nvGrpSpPr>
      <p:grpSpPr>
        <a:xfrm>
          <a:off x="0" y="0"/>
          <a:ext cx="0" cy="0"/>
          <a:chOff x="0" y="0"/>
          <a:chExt cx="0" cy="0"/>
        </a:xfrm>
      </p:grpSpPr>
      <p:sp>
        <p:nvSpPr>
          <p:cNvPr id="685" name="Google Shape;685;p68"/>
          <p:cNvSpPr txBox="1"/>
          <p:nvPr>
            <p:ph type="title"/>
          </p:nvPr>
        </p:nvSpPr>
        <p:spPr>
          <a:xfrm>
            <a:off x="1303800" y="598575"/>
            <a:ext cx="51729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Electrophoretic Mobility Shift Assay (EMSA)</a:t>
            </a:r>
            <a:endParaRPr/>
          </a:p>
        </p:txBody>
      </p:sp>
      <p:sp>
        <p:nvSpPr>
          <p:cNvPr id="686" name="Google Shape;686;p68"/>
          <p:cNvSpPr txBox="1"/>
          <p:nvPr>
            <p:ph idx="1" type="body"/>
          </p:nvPr>
        </p:nvSpPr>
        <p:spPr>
          <a:xfrm>
            <a:off x="1303800" y="1597875"/>
            <a:ext cx="7030500" cy="293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Proteins slow down DNA</a:t>
            </a:r>
            <a:endParaRPr sz="1800"/>
          </a:p>
          <a:p>
            <a:pPr indent="-342900" lvl="0" marL="457200" rtl="0" algn="l">
              <a:spcBef>
                <a:spcPts val="0"/>
              </a:spcBef>
              <a:spcAft>
                <a:spcPts val="0"/>
              </a:spcAft>
              <a:buSzPts val="1800"/>
              <a:buChar char="●"/>
            </a:pPr>
            <a:r>
              <a:rPr lang="en" sz="1800"/>
              <a:t>Cold </a:t>
            </a:r>
            <a:r>
              <a:rPr lang="en" sz="1800"/>
              <a:t>(unlabeled)</a:t>
            </a:r>
            <a:r>
              <a:rPr lang="en" sz="1800"/>
              <a:t> competitors compete for protein interaction</a:t>
            </a:r>
            <a:endParaRPr sz="1800"/>
          </a:p>
        </p:txBody>
      </p:sp>
      <p:pic>
        <p:nvPicPr>
          <p:cNvPr id="687" name="Google Shape;687;p68"/>
          <p:cNvPicPr preferRelativeResize="0"/>
          <p:nvPr/>
        </p:nvPicPr>
        <p:blipFill>
          <a:blip r:embed="rId3">
            <a:alphaModFix/>
          </a:blip>
          <a:stretch>
            <a:fillRect/>
          </a:stretch>
        </p:blipFill>
        <p:spPr>
          <a:xfrm>
            <a:off x="4994200" y="2289275"/>
            <a:ext cx="4149800" cy="28542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1" name="Shape 691"/>
        <p:cNvGrpSpPr/>
        <p:nvPr/>
      </p:nvGrpSpPr>
      <p:grpSpPr>
        <a:xfrm>
          <a:off x="0" y="0"/>
          <a:ext cx="0" cy="0"/>
          <a:chOff x="0" y="0"/>
          <a:chExt cx="0" cy="0"/>
        </a:xfrm>
      </p:grpSpPr>
      <p:sp>
        <p:nvSpPr>
          <p:cNvPr id="692" name="Google Shape;692;p6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Chromatin Immunoprecipitation</a:t>
            </a:r>
            <a:endParaRPr/>
          </a:p>
        </p:txBody>
      </p:sp>
      <p:sp>
        <p:nvSpPr>
          <p:cNvPr id="693" name="Google Shape;693;p69"/>
          <p:cNvSpPr txBox="1"/>
          <p:nvPr>
            <p:ph idx="1" type="body"/>
          </p:nvPr>
        </p:nvSpPr>
        <p:spPr>
          <a:xfrm>
            <a:off x="1303800" y="1597875"/>
            <a:ext cx="7030500" cy="293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Formaldehyde cross-links DNA and protein</a:t>
            </a:r>
            <a:endParaRPr sz="1800"/>
          </a:p>
          <a:p>
            <a:pPr indent="-342900" lvl="0" marL="457200" rtl="0" algn="l">
              <a:spcBef>
                <a:spcPts val="0"/>
              </a:spcBef>
              <a:spcAft>
                <a:spcPts val="0"/>
              </a:spcAft>
              <a:buSzPts val="1800"/>
              <a:buChar char="●"/>
            </a:pPr>
            <a:r>
              <a:rPr lang="en" sz="1800"/>
              <a:t>Specific IgG antibodies bind</a:t>
            </a:r>
            <a:endParaRPr sz="1800"/>
          </a:p>
          <a:p>
            <a:pPr indent="-342900" lvl="0" marL="457200" rtl="0" algn="l">
              <a:spcBef>
                <a:spcPts val="0"/>
              </a:spcBef>
              <a:spcAft>
                <a:spcPts val="0"/>
              </a:spcAft>
              <a:buSzPts val="1800"/>
              <a:buChar char="●"/>
            </a:pPr>
            <a:r>
              <a:rPr lang="en" sz="1800"/>
              <a:t>Beads with protein A/G bind to Fc region</a:t>
            </a:r>
            <a:endParaRPr sz="1800"/>
          </a:p>
          <a:p>
            <a:pPr indent="-342900" lvl="0" marL="457200" rtl="0" algn="l">
              <a:spcBef>
                <a:spcPts val="0"/>
              </a:spcBef>
              <a:spcAft>
                <a:spcPts val="0"/>
              </a:spcAft>
              <a:buSzPts val="1800"/>
              <a:buChar char="●"/>
            </a:pPr>
            <a:r>
              <a:rPr lang="en" sz="1800"/>
              <a:t>Many routes for downstream analysis</a:t>
            </a:r>
            <a:endParaRPr sz="1800"/>
          </a:p>
        </p:txBody>
      </p:sp>
      <p:pic>
        <p:nvPicPr>
          <p:cNvPr id="694" name="Google Shape;694;p69"/>
          <p:cNvPicPr preferRelativeResize="0"/>
          <p:nvPr/>
        </p:nvPicPr>
        <p:blipFill>
          <a:blip r:embed="rId3">
            <a:alphaModFix/>
          </a:blip>
          <a:stretch>
            <a:fillRect/>
          </a:stretch>
        </p:blipFill>
        <p:spPr>
          <a:xfrm>
            <a:off x="6339300" y="1233425"/>
            <a:ext cx="2804700" cy="391007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8" name="Shape 698"/>
        <p:cNvGrpSpPr/>
        <p:nvPr/>
      </p:nvGrpSpPr>
      <p:grpSpPr>
        <a:xfrm>
          <a:off x="0" y="0"/>
          <a:ext cx="0" cy="0"/>
          <a:chOff x="0" y="0"/>
          <a:chExt cx="0" cy="0"/>
        </a:xfrm>
      </p:grpSpPr>
      <p:sp>
        <p:nvSpPr>
          <p:cNvPr id="699" name="Google Shape;699;p7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Protein-Protein Interactions</a:t>
            </a:r>
            <a:endParaRPr/>
          </a:p>
        </p:txBody>
      </p:sp>
      <p:sp>
        <p:nvSpPr>
          <p:cNvPr id="700" name="Google Shape;700;p70"/>
          <p:cNvSpPr txBox="1"/>
          <p:nvPr>
            <p:ph idx="1" type="body"/>
          </p:nvPr>
        </p:nvSpPr>
        <p:spPr>
          <a:xfrm>
            <a:off x="1303800" y="1597875"/>
            <a:ext cx="7030500" cy="293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Yeast Two-Hybrid Assay</a:t>
            </a:r>
            <a:endParaRPr sz="1800"/>
          </a:p>
          <a:p>
            <a:pPr indent="-342900" lvl="1" marL="914400" rtl="0" algn="l">
              <a:spcBef>
                <a:spcPts val="0"/>
              </a:spcBef>
              <a:spcAft>
                <a:spcPts val="0"/>
              </a:spcAft>
              <a:buSzPts val="1800"/>
              <a:buChar char="○"/>
            </a:pPr>
            <a:r>
              <a:rPr lang="en" sz="1800"/>
              <a:t>DNA-binding domain (BD/bait)</a:t>
            </a:r>
            <a:endParaRPr sz="1800"/>
          </a:p>
          <a:p>
            <a:pPr indent="-342900" lvl="1" marL="914400" rtl="0" algn="l">
              <a:spcBef>
                <a:spcPts val="0"/>
              </a:spcBef>
              <a:spcAft>
                <a:spcPts val="0"/>
              </a:spcAft>
              <a:buSzPts val="1800"/>
              <a:buChar char="○"/>
            </a:pPr>
            <a:r>
              <a:rPr lang="en" sz="1800"/>
              <a:t>Transcription-activator domain </a:t>
            </a:r>
            <a:br>
              <a:rPr lang="en" sz="1800"/>
            </a:br>
            <a:r>
              <a:rPr lang="en" sz="1800"/>
              <a:t>(AD/switch)</a:t>
            </a:r>
            <a:endParaRPr sz="1800"/>
          </a:p>
          <a:p>
            <a:pPr indent="-342900" lvl="1" marL="914400" rtl="0" algn="l">
              <a:spcBef>
                <a:spcPts val="0"/>
              </a:spcBef>
              <a:spcAft>
                <a:spcPts val="0"/>
              </a:spcAft>
              <a:buSzPts val="1800"/>
              <a:buChar char="○"/>
            </a:pPr>
            <a:r>
              <a:rPr lang="en" sz="1800"/>
              <a:t>Create fusion proteins with gene </a:t>
            </a:r>
            <a:br>
              <a:rPr lang="en" sz="1800"/>
            </a:br>
            <a:r>
              <a:rPr lang="en" sz="1800"/>
              <a:t>cloning</a:t>
            </a:r>
            <a:endParaRPr sz="1800"/>
          </a:p>
          <a:p>
            <a:pPr indent="-342900" lvl="0" marL="457200" rtl="0" algn="l">
              <a:spcBef>
                <a:spcPts val="0"/>
              </a:spcBef>
              <a:spcAft>
                <a:spcPts val="0"/>
              </a:spcAft>
              <a:buSzPts val="1800"/>
              <a:buChar char="●"/>
            </a:pPr>
            <a:r>
              <a:rPr lang="en" sz="1800"/>
              <a:t>Detect interaction via reporter gene</a:t>
            </a:r>
            <a:endParaRPr sz="1800"/>
          </a:p>
          <a:p>
            <a:pPr indent="-342900" lvl="0" marL="457200" rtl="0" algn="l">
              <a:spcBef>
                <a:spcPts val="0"/>
              </a:spcBef>
              <a:spcAft>
                <a:spcPts val="0"/>
              </a:spcAft>
              <a:buSzPts val="1800"/>
              <a:buChar char="●"/>
            </a:pPr>
            <a:r>
              <a:rPr lang="en" sz="1800"/>
              <a:t>Discover new interactions</a:t>
            </a:r>
            <a:endParaRPr sz="1800"/>
          </a:p>
        </p:txBody>
      </p:sp>
      <p:pic>
        <p:nvPicPr>
          <p:cNvPr id="701" name="Google Shape;701;p70"/>
          <p:cNvPicPr preferRelativeResize="0"/>
          <p:nvPr/>
        </p:nvPicPr>
        <p:blipFill rotWithShape="1">
          <a:blip r:embed="rId3">
            <a:alphaModFix/>
          </a:blip>
          <a:srcRect b="0" l="1928" r="2606" t="0"/>
          <a:stretch/>
        </p:blipFill>
        <p:spPr>
          <a:xfrm>
            <a:off x="6353050" y="124900"/>
            <a:ext cx="2790951" cy="5018602"/>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5" name="Shape 705"/>
        <p:cNvGrpSpPr/>
        <p:nvPr/>
      </p:nvGrpSpPr>
      <p:grpSpPr>
        <a:xfrm>
          <a:off x="0" y="0"/>
          <a:ext cx="0" cy="0"/>
          <a:chOff x="0" y="0"/>
          <a:chExt cx="0" cy="0"/>
        </a:xfrm>
      </p:grpSpPr>
      <p:sp>
        <p:nvSpPr>
          <p:cNvPr id="706" name="Google Shape;706;p71"/>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Extra Topics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1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Practice!</a:t>
            </a:r>
            <a:endParaRPr/>
          </a:p>
        </p:txBody>
      </p:sp>
      <p:sp>
        <p:nvSpPr>
          <p:cNvPr id="313" name="Google Shape;313;p18"/>
          <p:cNvSpPr txBox="1"/>
          <p:nvPr>
            <p:ph idx="1" type="body"/>
          </p:nvPr>
        </p:nvSpPr>
        <p:spPr>
          <a:xfrm>
            <a:off x="1303800" y="1597875"/>
            <a:ext cx="7030500" cy="293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sz="1800"/>
              <a:t>If the site is 5’ GA_T_ _ 3’ (length 6), what is the full sequence of the site?</a:t>
            </a:r>
            <a:endParaRPr sz="1800"/>
          </a:p>
          <a:p>
            <a:pPr indent="-342900" lvl="0" marL="457200" rtl="0" algn="l">
              <a:spcBef>
                <a:spcPts val="0"/>
              </a:spcBef>
              <a:spcAft>
                <a:spcPts val="0"/>
              </a:spcAft>
              <a:buSzPts val="1800"/>
              <a:buAutoNum type="arabicPeriod"/>
            </a:pPr>
            <a:r>
              <a:rPr lang="en" sz="1800"/>
              <a:t>If the sequence is ANGN, what is the expected number found in a 10</a:t>
            </a:r>
            <a:r>
              <a:rPr baseline="30000" lang="en" sz="1800"/>
              <a:t>4</a:t>
            </a:r>
            <a:r>
              <a:rPr lang="en" sz="1800"/>
              <a:t> long sequence (N is G or C)? Assume each nucleotide is equally likely.</a:t>
            </a:r>
            <a:endParaRPr sz="1800"/>
          </a:p>
          <a:p>
            <a:pPr indent="-342900" lvl="0" marL="457200" rtl="0" algn="l">
              <a:spcBef>
                <a:spcPts val="0"/>
              </a:spcBef>
              <a:spcAft>
                <a:spcPts val="0"/>
              </a:spcAft>
              <a:buSzPts val="1800"/>
              <a:buAutoNum type="arabicPeriod"/>
            </a:pPr>
            <a:r>
              <a:rPr lang="en" sz="1800"/>
              <a:t>What if the GC content is 60%?</a:t>
            </a:r>
            <a:endParaRPr sz="1800"/>
          </a:p>
          <a:p>
            <a:pPr indent="0" lvl="0" marL="0" rtl="0" algn="l">
              <a:spcBef>
                <a:spcPts val="1600"/>
              </a:spcBef>
              <a:spcAft>
                <a:spcPts val="0"/>
              </a:spcAft>
              <a:buNone/>
            </a:pPr>
            <a:r>
              <a:t/>
            </a:r>
            <a:endParaRPr sz="1800"/>
          </a:p>
          <a:p>
            <a:pPr indent="0" lvl="0" marL="0" rtl="0" algn="l">
              <a:spcBef>
                <a:spcPts val="1600"/>
              </a:spcBef>
              <a:spcAft>
                <a:spcPts val="0"/>
              </a:spcAft>
              <a:buNone/>
            </a:pPr>
            <a:r>
              <a:t/>
            </a:r>
            <a:endParaRPr sz="1800"/>
          </a:p>
          <a:p>
            <a:pPr indent="0" lvl="0" marL="0" rtl="0" algn="l">
              <a:spcBef>
                <a:spcPts val="1600"/>
              </a:spcBef>
              <a:spcAft>
                <a:spcPts val="1600"/>
              </a:spcAft>
              <a:buNone/>
            </a:pPr>
            <a:r>
              <a:t/>
            </a:r>
            <a:endParaRPr sz="18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0" name="Shape 710"/>
        <p:cNvGrpSpPr/>
        <p:nvPr/>
      </p:nvGrpSpPr>
      <p:grpSpPr>
        <a:xfrm>
          <a:off x="0" y="0"/>
          <a:ext cx="0" cy="0"/>
          <a:chOff x="0" y="0"/>
          <a:chExt cx="0" cy="0"/>
        </a:xfrm>
      </p:grpSpPr>
      <p:sp>
        <p:nvSpPr>
          <p:cNvPr id="711" name="Google Shape;711;p7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S1 Mapping - 5’ End</a:t>
            </a:r>
            <a:endParaRPr/>
          </a:p>
        </p:txBody>
      </p:sp>
      <p:sp>
        <p:nvSpPr>
          <p:cNvPr id="712" name="Google Shape;712;p72"/>
          <p:cNvSpPr txBox="1"/>
          <p:nvPr>
            <p:ph idx="1" type="body"/>
          </p:nvPr>
        </p:nvSpPr>
        <p:spPr>
          <a:xfrm>
            <a:off x="1303800" y="1597875"/>
            <a:ext cx="7030500" cy="293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S1 nuclease degrades ssDNA/ssRNA</a:t>
            </a:r>
            <a:endParaRPr sz="1800"/>
          </a:p>
          <a:p>
            <a:pPr indent="-342900" lvl="0" marL="457200" rtl="0" algn="l">
              <a:spcBef>
                <a:spcPts val="0"/>
              </a:spcBef>
              <a:spcAft>
                <a:spcPts val="0"/>
              </a:spcAft>
              <a:buSzPts val="1800"/>
              <a:buChar char="●"/>
            </a:pPr>
            <a:r>
              <a:rPr lang="en" sz="1800"/>
              <a:t>Probe extends past 5’ end</a:t>
            </a:r>
            <a:br>
              <a:rPr lang="en" sz="1800"/>
            </a:br>
            <a:r>
              <a:rPr lang="en" sz="1800"/>
              <a:t>of transcript</a:t>
            </a:r>
            <a:endParaRPr/>
          </a:p>
        </p:txBody>
      </p:sp>
      <p:pic>
        <p:nvPicPr>
          <p:cNvPr id="713" name="Google Shape;713;p72"/>
          <p:cNvPicPr preferRelativeResize="0"/>
          <p:nvPr/>
        </p:nvPicPr>
        <p:blipFill>
          <a:blip r:embed="rId3">
            <a:alphaModFix/>
          </a:blip>
          <a:stretch>
            <a:fillRect/>
          </a:stretch>
        </p:blipFill>
        <p:spPr>
          <a:xfrm>
            <a:off x="4781493" y="2209800"/>
            <a:ext cx="4362507" cy="293369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7" name="Shape 717"/>
        <p:cNvGrpSpPr/>
        <p:nvPr/>
      </p:nvGrpSpPr>
      <p:grpSpPr>
        <a:xfrm>
          <a:off x="0" y="0"/>
          <a:ext cx="0" cy="0"/>
          <a:chOff x="0" y="0"/>
          <a:chExt cx="0" cy="0"/>
        </a:xfrm>
      </p:grpSpPr>
      <p:sp>
        <p:nvSpPr>
          <p:cNvPr id="718" name="Google Shape;718;p7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S1 Mapping - 3’ End</a:t>
            </a:r>
            <a:endParaRPr/>
          </a:p>
        </p:txBody>
      </p:sp>
      <p:sp>
        <p:nvSpPr>
          <p:cNvPr id="719" name="Google Shape;719;p73"/>
          <p:cNvSpPr txBox="1"/>
          <p:nvPr>
            <p:ph idx="1" type="body"/>
          </p:nvPr>
        </p:nvSpPr>
        <p:spPr>
          <a:xfrm>
            <a:off x="1303800" y="1597875"/>
            <a:ext cx="7030500" cy="293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S1 nuclease degrades ssDNA/ssRNA</a:t>
            </a:r>
            <a:endParaRPr sz="1800"/>
          </a:p>
          <a:p>
            <a:pPr indent="-342900" lvl="0" marL="457200" rtl="0" algn="l">
              <a:spcBef>
                <a:spcPts val="0"/>
              </a:spcBef>
              <a:spcAft>
                <a:spcPts val="0"/>
              </a:spcAft>
              <a:buSzPts val="1800"/>
              <a:buChar char="●"/>
            </a:pPr>
            <a:r>
              <a:rPr lang="en" sz="1800"/>
              <a:t>Probe extends past 3’ end of</a:t>
            </a:r>
            <a:br>
              <a:rPr lang="en" sz="1800"/>
            </a:br>
            <a:r>
              <a:rPr lang="en" sz="1800"/>
              <a:t>transcript</a:t>
            </a:r>
            <a:endParaRPr sz="1800"/>
          </a:p>
        </p:txBody>
      </p:sp>
      <p:pic>
        <p:nvPicPr>
          <p:cNvPr id="720" name="Google Shape;720;p73"/>
          <p:cNvPicPr preferRelativeResize="0"/>
          <p:nvPr/>
        </p:nvPicPr>
        <p:blipFill>
          <a:blip r:embed="rId3">
            <a:alphaModFix/>
          </a:blip>
          <a:stretch>
            <a:fillRect/>
          </a:stretch>
        </p:blipFill>
        <p:spPr>
          <a:xfrm>
            <a:off x="4879276" y="2209800"/>
            <a:ext cx="4264723" cy="293369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4" name="Shape 724"/>
        <p:cNvGrpSpPr/>
        <p:nvPr/>
      </p:nvGrpSpPr>
      <p:grpSpPr>
        <a:xfrm>
          <a:off x="0" y="0"/>
          <a:ext cx="0" cy="0"/>
          <a:chOff x="0" y="0"/>
          <a:chExt cx="0" cy="0"/>
        </a:xfrm>
      </p:grpSpPr>
      <p:sp>
        <p:nvSpPr>
          <p:cNvPr id="725" name="Google Shape;725;p7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Primer Extension</a:t>
            </a:r>
            <a:endParaRPr/>
          </a:p>
        </p:txBody>
      </p:sp>
      <p:sp>
        <p:nvSpPr>
          <p:cNvPr id="726" name="Google Shape;726;p74"/>
          <p:cNvSpPr txBox="1"/>
          <p:nvPr>
            <p:ph idx="1" type="body"/>
          </p:nvPr>
        </p:nvSpPr>
        <p:spPr>
          <a:xfrm>
            <a:off x="1303800" y="1597875"/>
            <a:ext cx="7030500" cy="293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Labeled primer extended by </a:t>
            </a:r>
            <a:br>
              <a:rPr lang="en" sz="1800"/>
            </a:br>
            <a:r>
              <a:rPr lang="en" sz="1800"/>
              <a:t>reverse transcriptase</a:t>
            </a:r>
            <a:endParaRPr sz="1800"/>
          </a:p>
          <a:p>
            <a:pPr indent="-342900" lvl="0" marL="457200" rtl="0" algn="l">
              <a:spcBef>
                <a:spcPts val="0"/>
              </a:spcBef>
              <a:spcAft>
                <a:spcPts val="0"/>
              </a:spcAft>
              <a:buSzPts val="1800"/>
              <a:buChar char="●"/>
            </a:pPr>
            <a:r>
              <a:rPr lang="en" sz="1800"/>
              <a:t>Only maps the </a:t>
            </a:r>
            <a:r>
              <a:rPr b="1" lang="en" sz="1800"/>
              <a:t>5’</a:t>
            </a:r>
            <a:r>
              <a:rPr lang="en" sz="1800"/>
              <a:t> position of transcript</a:t>
            </a:r>
            <a:endParaRPr sz="1800"/>
          </a:p>
          <a:p>
            <a:pPr indent="-342900" lvl="1" marL="914400" rtl="0" algn="l">
              <a:spcBef>
                <a:spcPts val="0"/>
              </a:spcBef>
              <a:spcAft>
                <a:spcPts val="0"/>
              </a:spcAft>
              <a:buSzPts val="1800"/>
              <a:buChar char="○"/>
            </a:pPr>
            <a:r>
              <a:rPr lang="en" sz="1800"/>
              <a:t>More precise than S1 mapping</a:t>
            </a:r>
            <a:endParaRPr sz="1800"/>
          </a:p>
          <a:p>
            <a:pPr indent="-342900" lvl="0" marL="457200" rtl="0" algn="l">
              <a:spcBef>
                <a:spcPts val="0"/>
              </a:spcBef>
              <a:spcAft>
                <a:spcPts val="0"/>
              </a:spcAft>
              <a:buSzPts val="1800"/>
              <a:buChar char="●"/>
            </a:pPr>
            <a:r>
              <a:rPr lang="en" sz="1800"/>
              <a:t>Couple with Sanger sequencing</a:t>
            </a:r>
            <a:endParaRPr sz="1800"/>
          </a:p>
        </p:txBody>
      </p:sp>
      <p:pic>
        <p:nvPicPr>
          <p:cNvPr id="727" name="Google Shape;727;p74"/>
          <p:cNvPicPr preferRelativeResize="0"/>
          <p:nvPr/>
        </p:nvPicPr>
        <p:blipFill>
          <a:blip r:embed="rId3">
            <a:alphaModFix/>
          </a:blip>
          <a:stretch>
            <a:fillRect/>
          </a:stretch>
        </p:blipFill>
        <p:spPr>
          <a:xfrm>
            <a:off x="5871800" y="1101375"/>
            <a:ext cx="3272201" cy="404212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Google Shape;732;p7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 </a:t>
            </a:r>
            <a:r>
              <a:rPr lang="en"/>
              <a:t>Analysis</a:t>
            </a:r>
            <a:endParaRPr/>
          </a:p>
        </p:txBody>
      </p:sp>
      <p:sp>
        <p:nvSpPr>
          <p:cNvPr id="733" name="Google Shape;733;p75"/>
          <p:cNvSpPr txBox="1"/>
          <p:nvPr>
            <p:ph idx="1" type="body"/>
          </p:nvPr>
        </p:nvSpPr>
        <p:spPr>
          <a:xfrm>
            <a:off x="1303800" y="1597875"/>
            <a:ext cx="7030500" cy="293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STR/SSR/microsatellites - short tandem repeats or simple sequence repeats</a:t>
            </a:r>
            <a:endParaRPr sz="1800"/>
          </a:p>
          <a:p>
            <a:pPr indent="-342900" lvl="0" marL="457200" rtl="0" algn="l">
              <a:spcBef>
                <a:spcPts val="0"/>
              </a:spcBef>
              <a:spcAft>
                <a:spcPts val="0"/>
              </a:spcAft>
              <a:buSzPts val="1800"/>
              <a:buChar char="●"/>
            </a:pPr>
            <a:r>
              <a:rPr lang="en" sz="1800"/>
              <a:t>VNTR/minisatellites - variable number tandem repeats</a:t>
            </a:r>
            <a:endParaRPr sz="1800"/>
          </a:p>
          <a:p>
            <a:pPr indent="0" lvl="0" marL="0" rtl="0" algn="l">
              <a:spcBef>
                <a:spcPts val="1600"/>
              </a:spcBef>
              <a:spcAft>
                <a:spcPts val="1600"/>
              </a:spcAft>
              <a:buNone/>
            </a:pPr>
            <a:r>
              <a:t/>
            </a:r>
            <a:endParaRPr sz="1800"/>
          </a:p>
        </p:txBody>
      </p:sp>
      <p:pic>
        <p:nvPicPr>
          <p:cNvPr id="734" name="Google Shape;734;p75"/>
          <p:cNvPicPr preferRelativeResize="0"/>
          <p:nvPr/>
        </p:nvPicPr>
        <p:blipFill>
          <a:blip r:embed="rId3">
            <a:alphaModFix/>
          </a:blip>
          <a:stretch>
            <a:fillRect/>
          </a:stretch>
        </p:blipFill>
        <p:spPr>
          <a:xfrm>
            <a:off x="4563913" y="2571750"/>
            <a:ext cx="4580087" cy="25702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8" name="Shape 738"/>
        <p:cNvGrpSpPr/>
        <p:nvPr/>
      </p:nvGrpSpPr>
      <p:grpSpPr>
        <a:xfrm>
          <a:off x="0" y="0"/>
          <a:ext cx="0" cy="0"/>
          <a:chOff x="0" y="0"/>
          <a:chExt cx="0" cy="0"/>
        </a:xfrm>
      </p:grpSpPr>
      <p:sp>
        <p:nvSpPr>
          <p:cNvPr id="739" name="Google Shape;739;p7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RFLP</a:t>
            </a:r>
            <a:r>
              <a:rPr lang="en"/>
              <a:t> Analysis</a:t>
            </a:r>
            <a:endParaRPr/>
          </a:p>
        </p:txBody>
      </p:sp>
      <p:sp>
        <p:nvSpPr>
          <p:cNvPr id="740" name="Google Shape;740;p76"/>
          <p:cNvSpPr txBox="1"/>
          <p:nvPr>
            <p:ph idx="1" type="body"/>
          </p:nvPr>
        </p:nvSpPr>
        <p:spPr>
          <a:xfrm>
            <a:off x="1303800" y="1597875"/>
            <a:ext cx="7030500" cy="293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Restriction fragment length polymorphism analysis</a:t>
            </a:r>
            <a:endParaRPr sz="1800"/>
          </a:p>
          <a:p>
            <a:pPr indent="-342900" lvl="0" marL="457200" rtl="0" algn="l">
              <a:spcBef>
                <a:spcPts val="0"/>
              </a:spcBef>
              <a:spcAft>
                <a:spcPts val="0"/>
              </a:spcAft>
              <a:buSzPts val="1800"/>
              <a:buChar char="●"/>
            </a:pPr>
            <a:r>
              <a:rPr lang="en" sz="1800"/>
              <a:t>Caused by SNPs - small nucleotide polymorphisms</a:t>
            </a:r>
            <a:endParaRPr sz="1800"/>
          </a:p>
          <a:p>
            <a:pPr indent="0" lvl="0" marL="0" rtl="0" algn="l">
              <a:spcBef>
                <a:spcPts val="1600"/>
              </a:spcBef>
              <a:spcAft>
                <a:spcPts val="0"/>
              </a:spcAft>
              <a:buNone/>
            </a:pPr>
            <a:r>
              <a:t/>
            </a:r>
            <a:endParaRPr sz="1800"/>
          </a:p>
          <a:p>
            <a:pPr indent="0" lvl="0" marL="457200" rtl="0" algn="l">
              <a:spcBef>
                <a:spcPts val="1600"/>
              </a:spcBef>
              <a:spcAft>
                <a:spcPts val="1600"/>
              </a:spcAft>
              <a:buNone/>
            </a:pPr>
            <a:r>
              <a:t/>
            </a:r>
            <a:endParaRPr sz="1800"/>
          </a:p>
        </p:txBody>
      </p:sp>
      <p:pic>
        <p:nvPicPr>
          <p:cNvPr id="741" name="Google Shape;741;p76"/>
          <p:cNvPicPr preferRelativeResize="0"/>
          <p:nvPr/>
        </p:nvPicPr>
        <p:blipFill>
          <a:blip r:embed="rId3">
            <a:alphaModFix/>
          </a:blip>
          <a:stretch>
            <a:fillRect/>
          </a:stretch>
        </p:blipFill>
        <p:spPr>
          <a:xfrm>
            <a:off x="4070500" y="2391775"/>
            <a:ext cx="5073500" cy="2751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1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 of Cloning Vectors</a:t>
            </a:r>
            <a:endParaRPr/>
          </a:p>
        </p:txBody>
      </p:sp>
      <p:sp>
        <p:nvSpPr>
          <p:cNvPr id="319" name="Google Shape;319;p19"/>
          <p:cNvSpPr txBox="1"/>
          <p:nvPr>
            <p:ph idx="1" type="body"/>
          </p:nvPr>
        </p:nvSpPr>
        <p:spPr>
          <a:xfrm>
            <a:off x="1303800" y="1597875"/>
            <a:ext cx="7030500" cy="293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Polylinker region or multiple cloning site (MCS)</a:t>
            </a:r>
            <a:endParaRPr sz="1800"/>
          </a:p>
          <a:p>
            <a:pPr indent="-342900" lvl="0" marL="457200" rtl="0" algn="l">
              <a:spcBef>
                <a:spcPts val="0"/>
              </a:spcBef>
              <a:spcAft>
                <a:spcPts val="0"/>
              </a:spcAft>
              <a:buSzPts val="1800"/>
              <a:buChar char="●"/>
            </a:pPr>
            <a:r>
              <a:rPr lang="en" sz="1800"/>
              <a:t>Selectable marker - control growth</a:t>
            </a:r>
            <a:endParaRPr sz="1800"/>
          </a:p>
          <a:p>
            <a:pPr indent="-342900" lvl="1" marL="914400" rtl="0" algn="l">
              <a:spcBef>
                <a:spcPts val="0"/>
              </a:spcBef>
              <a:spcAft>
                <a:spcPts val="0"/>
              </a:spcAft>
              <a:buSzPts val="1800"/>
              <a:buChar char="○"/>
            </a:pPr>
            <a:r>
              <a:rPr lang="en" sz="1800"/>
              <a:t>Antibiotic resistance genes</a:t>
            </a:r>
            <a:endParaRPr sz="1800"/>
          </a:p>
          <a:p>
            <a:pPr indent="-342900" lvl="0" marL="457200" rtl="0" algn="l">
              <a:spcBef>
                <a:spcPts val="0"/>
              </a:spcBef>
              <a:spcAft>
                <a:spcPts val="0"/>
              </a:spcAft>
              <a:buSzPts val="1800"/>
              <a:buChar char="●"/>
            </a:pPr>
            <a:r>
              <a:rPr lang="en" sz="1800"/>
              <a:t>Screenable marker</a:t>
            </a:r>
            <a:endParaRPr sz="1800"/>
          </a:p>
          <a:p>
            <a:pPr indent="-342900" lvl="1" marL="914400" rtl="0" algn="l">
              <a:spcBef>
                <a:spcPts val="0"/>
              </a:spcBef>
              <a:spcAft>
                <a:spcPts val="0"/>
              </a:spcAft>
              <a:buSzPts val="1800"/>
              <a:buChar char="○"/>
            </a:pPr>
            <a:r>
              <a:rPr lang="en" sz="1800"/>
              <a:t>GFP, beta-galactosidase</a:t>
            </a:r>
            <a:endParaRPr sz="1800"/>
          </a:p>
          <a:p>
            <a:pPr indent="-342900" lvl="0" marL="457200" rtl="0" algn="l">
              <a:spcBef>
                <a:spcPts val="0"/>
              </a:spcBef>
              <a:spcAft>
                <a:spcPts val="0"/>
              </a:spcAft>
              <a:buSzPts val="1800"/>
              <a:buChar char="●"/>
            </a:pPr>
            <a:r>
              <a:rPr lang="en" sz="1800"/>
              <a:t>Origin of replication (ori)</a:t>
            </a:r>
            <a:endParaRPr sz="1800"/>
          </a:p>
          <a:p>
            <a:pPr indent="-342900" lvl="0" marL="457200" rtl="0" algn="l">
              <a:spcBef>
                <a:spcPts val="0"/>
              </a:spcBef>
              <a:spcAft>
                <a:spcPts val="0"/>
              </a:spcAft>
              <a:buSzPts val="1800"/>
              <a:buChar char="●"/>
            </a:pPr>
            <a:r>
              <a:rPr lang="en" sz="1800"/>
              <a:t>Small size</a:t>
            </a:r>
            <a:endParaRPr sz="1800"/>
          </a:p>
        </p:txBody>
      </p:sp>
      <p:pic>
        <p:nvPicPr>
          <p:cNvPr id="320" name="Google Shape;320;p19"/>
          <p:cNvPicPr preferRelativeResize="0"/>
          <p:nvPr/>
        </p:nvPicPr>
        <p:blipFill>
          <a:blip r:embed="rId3">
            <a:alphaModFix/>
          </a:blip>
          <a:stretch>
            <a:fillRect/>
          </a:stretch>
        </p:blipFill>
        <p:spPr>
          <a:xfrm>
            <a:off x="5572875" y="2409350"/>
            <a:ext cx="3571124" cy="2734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2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Subtle Point About Orientation</a:t>
            </a:r>
            <a:endParaRPr/>
          </a:p>
        </p:txBody>
      </p:sp>
      <p:sp>
        <p:nvSpPr>
          <p:cNvPr id="326" name="Google Shape;326;p20"/>
          <p:cNvSpPr txBox="1"/>
          <p:nvPr>
            <p:ph idx="1" type="body"/>
          </p:nvPr>
        </p:nvSpPr>
        <p:spPr>
          <a:xfrm>
            <a:off x="1303800" y="1597875"/>
            <a:ext cx="7030500" cy="293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These two restriction digests are </a:t>
            </a:r>
            <a:r>
              <a:rPr i="1" lang="en" sz="1800"/>
              <a:t>not the same</a:t>
            </a:r>
            <a:endParaRPr i="1" sz="1800"/>
          </a:p>
          <a:p>
            <a:pPr indent="-342900" lvl="0" marL="457200" rtl="0" algn="l">
              <a:spcBef>
                <a:spcPts val="0"/>
              </a:spcBef>
              <a:spcAft>
                <a:spcPts val="0"/>
              </a:spcAft>
              <a:buSzPts val="1800"/>
              <a:buChar char="●"/>
            </a:pPr>
            <a:r>
              <a:rPr lang="en" sz="1800"/>
              <a:t>What’s special about the left one?</a:t>
            </a:r>
            <a:endParaRPr sz="1800"/>
          </a:p>
        </p:txBody>
      </p:sp>
      <p:pic>
        <p:nvPicPr>
          <p:cNvPr id="327" name="Google Shape;327;p20"/>
          <p:cNvPicPr preferRelativeResize="0"/>
          <p:nvPr/>
        </p:nvPicPr>
        <p:blipFill>
          <a:blip r:embed="rId3">
            <a:alphaModFix/>
          </a:blip>
          <a:stretch>
            <a:fillRect/>
          </a:stretch>
        </p:blipFill>
        <p:spPr>
          <a:xfrm>
            <a:off x="0" y="3163100"/>
            <a:ext cx="4131625" cy="1948200"/>
          </a:xfrm>
          <a:prstGeom prst="rect">
            <a:avLst/>
          </a:prstGeom>
          <a:noFill/>
          <a:ln>
            <a:noFill/>
          </a:ln>
        </p:spPr>
      </p:pic>
      <p:pic>
        <p:nvPicPr>
          <p:cNvPr id="328" name="Google Shape;328;p20"/>
          <p:cNvPicPr preferRelativeResize="0"/>
          <p:nvPr/>
        </p:nvPicPr>
        <p:blipFill>
          <a:blip r:embed="rId4">
            <a:alphaModFix/>
          </a:blip>
          <a:stretch>
            <a:fillRect/>
          </a:stretch>
        </p:blipFill>
        <p:spPr>
          <a:xfrm>
            <a:off x="4275750" y="2276900"/>
            <a:ext cx="4868251" cy="2866600"/>
          </a:xfrm>
          <a:prstGeom prst="rect">
            <a:avLst/>
          </a:prstGeom>
          <a:noFill/>
          <a:ln>
            <a:noFill/>
          </a:ln>
        </p:spPr>
      </p:pic>
      <p:sp>
        <p:nvSpPr>
          <p:cNvPr id="329" name="Google Shape;329;p20"/>
          <p:cNvSpPr/>
          <p:nvPr/>
        </p:nvSpPr>
        <p:spPr>
          <a:xfrm flipH="1">
            <a:off x="4180581" y="2402100"/>
            <a:ext cx="38700" cy="27387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2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Cloning Larger Sequences</a:t>
            </a:r>
            <a:endParaRPr/>
          </a:p>
        </p:txBody>
      </p:sp>
      <p:sp>
        <p:nvSpPr>
          <p:cNvPr id="335" name="Google Shape;335;p21"/>
          <p:cNvSpPr txBox="1"/>
          <p:nvPr>
            <p:ph idx="1" type="body"/>
          </p:nvPr>
        </p:nvSpPr>
        <p:spPr>
          <a:xfrm>
            <a:off x="1303800" y="1597875"/>
            <a:ext cx="4464600" cy="293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Bacterial artificial chromosome (BAC)</a:t>
            </a:r>
            <a:endParaRPr sz="1800"/>
          </a:p>
          <a:p>
            <a:pPr indent="-342900" lvl="1" marL="914400" rtl="0" algn="l">
              <a:spcBef>
                <a:spcPts val="0"/>
              </a:spcBef>
              <a:spcAft>
                <a:spcPts val="0"/>
              </a:spcAft>
              <a:buSzPts val="1800"/>
              <a:buChar char="○"/>
            </a:pPr>
            <a:r>
              <a:rPr lang="en" sz="1800"/>
              <a:t>Stabilized by special </a:t>
            </a:r>
            <a:r>
              <a:rPr i="1" lang="en" sz="1800"/>
              <a:t>ori</a:t>
            </a:r>
            <a:r>
              <a:rPr lang="en" sz="1800"/>
              <a:t> genes</a:t>
            </a:r>
            <a:endParaRPr sz="1800"/>
          </a:p>
          <a:p>
            <a:pPr indent="-342900" lvl="0" marL="457200" rtl="0" algn="l">
              <a:spcBef>
                <a:spcPts val="0"/>
              </a:spcBef>
              <a:spcAft>
                <a:spcPts val="0"/>
              </a:spcAft>
              <a:buSzPts val="1800"/>
              <a:buChar char="●"/>
            </a:pPr>
            <a:r>
              <a:rPr lang="en" sz="1800"/>
              <a:t>Yeast artificial chromosome (YAC)</a:t>
            </a:r>
            <a:endParaRPr sz="1800"/>
          </a:p>
          <a:p>
            <a:pPr indent="-342900" lvl="1" marL="914400" rtl="0" algn="l">
              <a:spcBef>
                <a:spcPts val="0"/>
              </a:spcBef>
              <a:spcAft>
                <a:spcPts val="0"/>
              </a:spcAft>
              <a:buSzPts val="1800"/>
              <a:buChar char="○"/>
            </a:pPr>
            <a:r>
              <a:rPr lang="en" sz="1800"/>
              <a:t>Single-celled</a:t>
            </a:r>
            <a:endParaRPr sz="1800"/>
          </a:p>
          <a:p>
            <a:pPr indent="-342900" lvl="1" marL="914400" rtl="0" algn="l">
              <a:spcBef>
                <a:spcPts val="0"/>
              </a:spcBef>
              <a:spcAft>
                <a:spcPts val="0"/>
              </a:spcAft>
              <a:buSzPts val="1800"/>
              <a:buChar char="○"/>
            </a:pPr>
            <a:r>
              <a:rPr lang="en" sz="1800"/>
              <a:t>Eukaryotic, which allows for protein folding/modification in ER/Golgi</a:t>
            </a:r>
            <a:endParaRPr sz="1800"/>
          </a:p>
          <a:p>
            <a:pPr indent="-342900" lvl="1" marL="914400" rtl="0" algn="l">
              <a:spcBef>
                <a:spcPts val="0"/>
              </a:spcBef>
              <a:spcAft>
                <a:spcPts val="0"/>
              </a:spcAft>
              <a:buSzPts val="1800"/>
              <a:buChar char="○"/>
            </a:pPr>
            <a:r>
              <a:rPr lang="en" sz="1800"/>
              <a:t>Possess both circular and linear DNA</a:t>
            </a:r>
            <a:endParaRPr sz="1800"/>
          </a:p>
        </p:txBody>
      </p:sp>
      <p:pic>
        <p:nvPicPr>
          <p:cNvPr id="336" name="Google Shape;336;p21"/>
          <p:cNvPicPr preferRelativeResize="0"/>
          <p:nvPr/>
        </p:nvPicPr>
        <p:blipFill>
          <a:blip r:embed="rId3">
            <a:alphaModFix/>
          </a:blip>
          <a:stretch>
            <a:fillRect/>
          </a:stretch>
        </p:blipFill>
        <p:spPr>
          <a:xfrm>
            <a:off x="5985842" y="0"/>
            <a:ext cx="3158165" cy="514349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